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jNZmK5kWa6AuDN1keLvhbRqvHU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9140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01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0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517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22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378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1496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9f5a8a2d3c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39f5a8a2d3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633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9f5a8a2d3c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g39f5a8a2d3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94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1 Line">
  <p:cSld name="Title and Content - 1 Lin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11376025" cy="176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1 - 1 Line">
  <p:cSld name="Content Image 1 - 1 Lin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"/>
          <p:cNvSpPr txBox="1">
            <a:spLocks noGrp="1"/>
          </p:cNvSpPr>
          <p:nvPr>
            <p:ph type="body" idx="1"/>
          </p:nvPr>
        </p:nvSpPr>
        <p:spPr>
          <a:xfrm>
            <a:off x="407991" y="1893800"/>
            <a:ext cx="5508623" cy="176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9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5508626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9"/>
          <p:cNvSpPr>
            <a:spLocks noGrp="1"/>
          </p:cNvSpPr>
          <p:nvPr>
            <p:ph type="pic" idx="2"/>
          </p:nvPr>
        </p:nvSpPr>
        <p:spPr>
          <a:xfrm>
            <a:off x="6275388" y="1"/>
            <a:ext cx="5916612" cy="626249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2 - 1 Line">
  <p:cSld name="Content Image 2 - 1 Lin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>
            <a:spLocks noGrp="1"/>
          </p:cNvSpPr>
          <p:nvPr>
            <p:ph type="pic" idx="2"/>
          </p:nvPr>
        </p:nvSpPr>
        <p:spPr>
          <a:xfrm>
            <a:off x="6275388" y="0"/>
            <a:ext cx="5916612" cy="306809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3" name="Google Shape;263;p20"/>
          <p:cNvSpPr>
            <a:spLocks noGrp="1"/>
          </p:cNvSpPr>
          <p:nvPr>
            <p:ph type="pic" idx="3"/>
          </p:nvPr>
        </p:nvSpPr>
        <p:spPr>
          <a:xfrm>
            <a:off x="6275388" y="3198727"/>
            <a:ext cx="5916612" cy="306377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4" name="Google Shape;264;p20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20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5508626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3 - 1 Line">
  <p:cSld name="Content Image 3 - 1 Lin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>
            <a:spLocks noGrp="1"/>
          </p:cNvSpPr>
          <p:nvPr>
            <p:ph type="pic" idx="2"/>
          </p:nvPr>
        </p:nvSpPr>
        <p:spPr>
          <a:xfrm>
            <a:off x="6275388" y="0"/>
            <a:ext cx="5916612" cy="306809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0" name="Google Shape;270;p21"/>
          <p:cNvSpPr>
            <a:spLocks noGrp="1"/>
          </p:cNvSpPr>
          <p:nvPr>
            <p:ph type="pic" idx="3"/>
          </p:nvPr>
        </p:nvSpPr>
        <p:spPr>
          <a:xfrm>
            <a:off x="6275388" y="3198726"/>
            <a:ext cx="2886306" cy="306377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1" name="Google Shape;271;p21"/>
          <p:cNvSpPr>
            <a:spLocks noGrp="1"/>
          </p:cNvSpPr>
          <p:nvPr>
            <p:ph type="pic" idx="4"/>
          </p:nvPr>
        </p:nvSpPr>
        <p:spPr>
          <a:xfrm>
            <a:off x="9305694" y="3198726"/>
            <a:ext cx="2886306" cy="306377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2" name="Google Shape;272;p21"/>
          <p:cNvSpPr txBox="1">
            <a:spLocks noGrp="1"/>
          </p:cNvSpPr>
          <p:nvPr>
            <p:ph type="body" idx="1"/>
          </p:nvPr>
        </p:nvSpPr>
        <p:spPr>
          <a:xfrm>
            <a:off x="407991" y="1893800"/>
            <a:ext cx="5508623" cy="176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21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1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5508626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1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4 - 1 Line">
  <p:cSld name="Content Image 4 - 1 Lin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"/>
          <p:cNvSpPr>
            <a:spLocks noGrp="1"/>
          </p:cNvSpPr>
          <p:nvPr>
            <p:ph type="pic" idx="2"/>
          </p:nvPr>
        </p:nvSpPr>
        <p:spPr>
          <a:xfrm>
            <a:off x="8128000" y="1"/>
            <a:ext cx="4064000" cy="626249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8" name="Google Shape;278;p22"/>
          <p:cNvSpPr txBox="1">
            <a:spLocks noGrp="1"/>
          </p:cNvSpPr>
          <p:nvPr>
            <p:ph type="body" idx="1"/>
          </p:nvPr>
        </p:nvSpPr>
        <p:spPr>
          <a:xfrm>
            <a:off x="407987" y="1893799"/>
            <a:ext cx="7340600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22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2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7340599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- 1 Line">
  <p:cSld name="2 Images - 1 Lin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"/>
          <p:cNvSpPr>
            <a:spLocks noGrp="1"/>
          </p:cNvSpPr>
          <p:nvPr>
            <p:ph type="pic" idx="2"/>
          </p:nvPr>
        </p:nvSpPr>
        <p:spPr>
          <a:xfrm>
            <a:off x="407988" y="2187590"/>
            <a:ext cx="5508625" cy="325042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4" name="Google Shape;284;p23"/>
          <p:cNvSpPr>
            <a:spLocks noGrp="1"/>
          </p:cNvSpPr>
          <p:nvPr>
            <p:ph type="pic" idx="3"/>
          </p:nvPr>
        </p:nvSpPr>
        <p:spPr>
          <a:xfrm>
            <a:off x="6275389" y="2187590"/>
            <a:ext cx="5508625" cy="325042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5" name="Google Shape;285;p23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3"/>
          <p:cNvSpPr txBox="1">
            <a:spLocks noGrp="1"/>
          </p:cNvSpPr>
          <p:nvPr>
            <p:ph type="title"/>
          </p:nvPr>
        </p:nvSpPr>
        <p:spPr>
          <a:xfrm>
            <a:off x="407987" y="400362"/>
            <a:ext cx="11376026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3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 1 - 1 Line">
  <p:cSld name="Full Bleed Image 1 - 1 Lin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>
            <a:spLocks noGrp="1"/>
          </p:cNvSpPr>
          <p:nvPr>
            <p:ph type="pic" idx="2"/>
          </p:nvPr>
        </p:nvSpPr>
        <p:spPr>
          <a:xfrm>
            <a:off x="0" y="2187590"/>
            <a:ext cx="12192000" cy="324898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0" name="Google Shape;290;p24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4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4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 2 - 1 Line">
  <p:cSld name="Full Bleed Image 2 - 1 Lin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>
            <a:spLocks noGrp="1"/>
          </p:cNvSpPr>
          <p:nvPr>
            <p:ph type="pic" idx="2"/>
          </p:nvPr>
        </p:nvSpPr>
        <p:spPr>
          <a:xfrm>
            <a:off x="0" y="-5761"/>
            <a:ext cx="12192000" cy="626681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5" name="Google Shape;295;p25"/>
          <p:cNvSpPr txBox="1">
            <a:spLocks noGrp="1"/>
          </p:cNvSpPr>
          <p:nvPr>
            <p:ph type="title"/>
          </p:nvPr>
        </p:nvSpPr>
        <p:spPr>
          <a:xfrm>
            <a:off x="1" y="232070"/>
            <a:ext cx="12199620" cy="117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/3 Object - 1 Line">
  <p:cSld name="Content 2/3 Object - 1 Line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"/>
          <p:cNvSpPr txBox="1">
            <a:spLocks noGrp="1"/>
          </p:cNvSpPr>
          <p:nvPr>
            <p:ph type="body" idx="1"/>
          </p:nvPr>
        </p:nvSpPr>
        <p:spPr>
          <a:xfrm>
            <a:off x="407989" y="1893799"/>
            <a:ext cx="294805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26"/>
          <p:cNvSpPr txBox="1">
            <a:spLocks noGrp="1"/>
          </p:cNvSpPr>
          <p:nvPr>
            <p:ph type="body" idx="2"/>
          </p:nvPr>
        </p:nvSpPr>
        <p:spPr>
          <a:xfrm>
            <a:off x="3716043" y="1893799"/>
            <a:ext cx="8067970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None/>
              <a:defRPr sz="1452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26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6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6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lide 1 - 2 Lines">
  <p:cSld name="Chapter Slide 1 - 2 Line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 rotWithShape="1">
          <a:blip r:embed="rId2">
            <a:alphaModFix/>
          </a:blip>
          <a:srcRect t="4590" b="2429"/>
          <a:stretch/>
        </p:blipFill>
        <p:spPr>
          <a:xfrm>
            <a:off x="0" y="1"/>
            <a:ext cx="12192000" cy="686005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/>
          <p:nvPr/>
        </p:nvSpPr>
        <p:spPr>
          <a:xfrm>
            <a:off x="1" y="162941"/>
            <a:ext cx="12204700" cy="173085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1" y="365546"/>
            <a:ext cx="12192000" cy="93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1" y="162942"/>
            <a:ext cx="12204700" cy="11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307;p27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308" name="Google Shape;308;p27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9" name="Google Shape;309;p27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0" name="Google Shape;310;p27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1" name="Google Shape;311;p27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2" name="Google Shape;312;p27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13" name="Google Shape;313;p27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314" name="Google Shape;314;p27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5" name="Google Shape;315;p27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6" name="Google Shape;316;p27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7" name="Google Shape;317;p27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8" name="Google Shape;318;p27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19" name="Google Shape;319;p27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320" name="Google Shape;320;p27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1" name="Google Shape;321;p27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2" name="Google Shape;322;p27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3" name="Google Shape;323;p27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27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5" name="Google Shape;325;p27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6" name="Google Shape;326;p27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327" name="Google Shape;327;p27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27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9" name="Google Shape;329;p27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0" name="Google Shape;330;p27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1" name="Google Shape;331;p27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2" name="Google Shape;332;p27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3" name="Google Shape;333;p27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7"/>
          <p:cNvSpPr/>
          <p:nvPr/>
        </p:nvSpPr>
        <p:spPr>
          <a:xfrm>
            <a:off x="5336065" y="1479500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lide 2 Black - 2 Lines">
  <p:cSld name="Chapter Slide 2 Black - 2 Line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0" y="0"/>
            <a:ext cx="1219342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28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339" name="Google Shape;339;p28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0" name="Google Shape;340;p28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1" name="Google Shape;341;p28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28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3" name="Google Shape;343;p28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4" name="Google Shape;344;p28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345" name="Google Shape;345;p28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6" name="Google Shape;346;p28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7" name="Google Shape;347;p28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8" name="Google Shape;348;p28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9" name="Google Shape;349;p28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50" name="Google Shape;350;p28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351" name="Google Shape;351;p28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2" name="Google Shape;352;p28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3" name="Google Shape;353;p28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4" name="Google Shape;354;p28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5" name="Google Shape;355;p28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6" name="Google Shape;356;p28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57" name="Google Shape;357;p28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358" name="Google Shape;358;p28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9" name="Google Shape;359;p28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0" name="Google Shape;360;p28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1" name="Google Shape;361;p28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2" name="Google Shape;362;p28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3" name="Google Shape;363;p28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64" name="Google Shape;364;p28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89" y="6434819"/>
            <a:ext cx="1332000" cy="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8"/>
          <p:cNvSpPr/>
          <p:nvPr/>
        </p:nvSpPr>
        <p:spPr>
          <a:xfrm>
            <a:off x="1" y="162941"/>
            <a:ext cx="12204700" cy="173085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8"/>
          <p:cNvSpPr txBox="1">
            <a:spLocks noGrp="1"/>
          </p:cNvSpPr>
          <p:nvPr>
            <p:ph type="title"/>
          </p:nvPr>
        </p:nvSpPr>
        <p:spPr>
          <a:xfrm>
            <a:off x="1" y="365546"/>
            <a:ext cx="12192000" cy="93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8"/>
          <p:cNvSpPr/>
          <p:nvPr/>
        </p:nvSpPr>
        <p:spPr>
          <a:xfrm>
            <a:off x="1" y="162942"/>
            <a:ext cx="12204700" cy="11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5336065" y="1479500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 descr="A person standing in a roo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4109" b="2925"/>
          <a:stretch/>
        </p:blipFill>
        <p:spPr>
          <a:xfrm>
            <a:off x="-5443" y="1"/>
            <a:ext cx="121974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/>
          <p:nvPr/>
        </p:nvSpPr>
        <p:spPr>
          <a:xfrm>
            <a:off x="407986" y="3122513"/>
            <a:ext cx="6794500" cy="306464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26575" tIns="326575" rIns="326575" bIns="326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4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407987" y="3122514"/>
            <a:ext cx="6794500" cy="306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0" rIns="360000" bIns="360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5"/>
              <a:buFont typeface="Calibri"/>
              <a:buNone/>
              <a:defRPr sz="43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1"/>
          </p:nvPr>
        </p:nvSpPr>
        <p:spPr>
          <a:xfrm>
            <a:off x="798095" y="5411420"/>
            <a:ext cx="2830477" cy="50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3"/>
              <a:buNone/>
              <a:defRPr sz="1633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798094" y="4820765"/>
            <a:ext cx="1512000" cy="146963"/>
          </a:xfrm>
          <a:prstGeom prst="rect">
            <a:avLst/>
          </a:prstGeom>
          <a:solidFill>
            <a:srgbClr val="0093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" name="Google Shape;52;p11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53" name="Google Shape;53;p11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" name="Google Shape;54;p11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" name="Google Shape;55;p11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" name="Google Shape;56;p11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" name="Google Shape;57;p11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8" name="Google Shape;58;p11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59" name="Google Shape;59;p11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60;p11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" name="Google Shape;61;p11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2" name="Google Shape;62;p11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" name="Google Shape;63;p11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4" name="Google Shape;64;p11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65" name="Google Shape;65;p11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6" name="Google Shape;66;p11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7" name="Google Shape;67;p11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" name="Google Shape;68;p11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" name="Google Shape;69;p11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" name="Google Shape;70;p11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1" name="Google Shape;71;p11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72" name="Google Shape;72;p11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" name="Google Shape;73;p11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" name="Google Shape;74;p11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" name="Google Shape;75;p11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" name="Google Shape;76;p11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7" name="Google Shape;77;p11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4651" y="5423690"/>
            <a:ext cx="2116374" cy="474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2 Lines">
  <p:cSld name="Title and Content - 2 Line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9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11376025" cy="176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2 Lines">
  <p:cSld name="Title Only - 2 Line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entred - 2 Lines">
  <p:cSld name="Title Centred - 2 Line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/>
          <p:nvPr/>
        </p:nvSpPr>
        <p:spPr>
          <a:xfrm>
            <a:off x="0" y="6263584"/>
            <a:ext cx="12192004" cy="4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1"/>
          <p:cNvSpPr txBox="1">
            <a:spLocks noGrp="1"/>
          </p:cNvSpPr>
          <p:nvPr>
            <p:ph type="title"/>
          </p:nvPr>
        </p:nvSpPr>
        <p:spPr>
          <a:xfrm>
            <a:off x="3176" y="365546"/>
            <a:ext cx="12188825" cy="93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8" name="Google Shape;378;p31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379" name="Google Shape;379;p31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0" name="Google Shape;380;p31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1" name="Google Shape;381;p31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2" name="Google Shape;382;p31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3" name="Google Shape;383;p31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84" name="Google Shape;384;p31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385" name="Google Shape;385;p31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31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7" name="Google Shape;387;p31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8" name="Google Shape;388;p31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9" name="Google Shape;389;p31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90" name="Google Shape;390;p31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391" name="Google Shape;391;p31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" name="Google Shape;392;p31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" name="Google Shape;393;p31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4" name="Google Shape;394;p31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5" name="Google Shape;395;p31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6" name="Google Shape;396;p31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97" name="Google Shape;397;p31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398" name="Google Shape;398;p31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9" name="Google Shape;399;p31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0" name="Google Shape;400;p31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1" name="Google Shape;401;p31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2" name="Google Shape;402;p31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3" name="Google Shape;403;p31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04" name="Google Shape;404;p31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9395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1"/>
          <p:cNvSpPr/>
          <p:nvPr/>
        </p:nvSpPr>
        <p:spPr>
          <a:xfrm>
            <a:off x="5336065" y="1479500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entred Content - 2 Lines">
  <p:cSld name="Title Centred Content - 2 Line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32"/>
          <p:cNvGrpSpPr/>
          <p:nvPr/>
        </p:nvGrpSpPr>
        <p:grpSpPr>
          <a:xfrm>
            <a:off x="-640216" y="-474015"/>
            <a:ext cx="13382175" cy="7794920"/>
            <a:chOff x="-640216" y="-522514"/>
            <a:chExt cx="13382175" cy="8592456"/>
          </a:xfrm>
        </p:grpSpPr>
        <p:grpSp>
          <p:nvGrpSpPr>
            <p:cNvPr id="409" name="Google Shape;409;p32"/>
            <p:cNvGrpSpPr/>
            <p:nvPr/>
          </p:nvGrpSpPr>
          <p:grpSpPr>
            <a:xfrm>
              <a:off x="407988" y="-522514"/>
              <a:ext cx="11376024" cy="290285"/>
              <a:chOff x="407988" y="-522514"/>
              <a:chExt cx="11376024" cy="290285"/>
            </a:xfrm>
          </p:grpSpPr>
          <p:cxnSp>
            <p:nvCxnSpPr>
              <p:cNvPr id="410" name="Google Shape;410;p32"/>
              <p:cNvCxnSpPr/>
              <p:nvPr/>
            </p:nvCxnSpPr>
            <p:spPr>
              <a:xfrm rot="10800000">
                <a:off x="407988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" name="Google Shape;411;p32"/>
              <p:cNvCxnSpPr/>
              <p:nvPr/>
            </p:nvCxnSpPr>
            <p:spPr>
              <a:xfrm rot="10800000">
                <a:off x="5915026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" name="Google Shape;412;p32"/>
              <p:cNvCxnSpPr/>
              <p:nvPr/>
            </p:nvCxnSpPr>
            <p:spPr>
              <a:xfrm rot="10800000">
                <a:off x="6096000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32"/>
              <p:cNvCxnSpPr/>
              <p:nvPr/>
            </p:nvCxnSpPr>
            <p:spPr>
              <a:xfrm rot="10800000">
                <a:off x="6275388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" name="Google Shape;414;p32"/>
              <p:cNvCxnSpPr/>
              <p:nvPr/>
            </p:nvCxnSpPr>
            <p:spPr>
              <a:xfrm rot="10800000">
                <a:off x="11784012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5" name="Google Shape;415;p32"/>
            <p:cNvGrpSpPr/>
            <p:nvPr/>
          </p:nvGrpSpPr>
          <p:grpSpPr>
            <a:xfrm>
              <a:off x="407988" y="7779657"/>
              <a:ext cx="11376024" cy="290285"/>
              <a:chOff x="407988" y="7779657"/>
              <a:chExt cx="11376024" cy="290285"/>
            </a:xfrm>
          </p:grpSpPr>
          <p:cxnSp>
            <p:nvCxnSpPr>
              <p:cNvPr id="416" name="Google Shape;416;p32"/>
              <p:cNvCxnSpPr/>
              <p:nvPr/>
            </p:nvCxnSpPr>
            <p:spPr>
              <a:xfrm rot="10800000">
                <a:off x="407988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" name="Google Shape;417;p32"/>
              <p:cNvCxnSpPr/>
              <p:nvPr/>
            </p:nvCxnSpPr>
            <p:spPr>
              <a:xfrm rot="10800000">
                <a:off x="5915026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" name="Google Shape;418;p32"/>
              <p:cNvCxnSpPr/>
              <p:nvPr/>
            </p:nvCxnSpPr>
            <p:spPr>
              <a:xfrm rot="10800000">
                <a:off x="6096000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" name="Google Shape;419;p32"/>
              <p:cNvCxnSpPr/>
              <p:nvPr/>
            </p:nvCxnSpPr>
            <p:spPr>
              <a:xfrm rot="10800000">
                <a:off x="6275388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" name="Google Shape;420;p32"/>
              <p:cNvCxnSpPr/>
              <p:nvPr/>
            </p:nvCxnSpPr>
            <p:spPr>
              <a:xfrm rot="10800000">
                <a:off x="11784012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21" name="Google Shape;421;p32"/>
            <p:cNvGrpSpPr/>
            <p:nvPr/>
          </p:nvGrpSpPr>
          <p:grpSpPr>
            <a:xfrm>
              <a:off x="12451669" y="393250"/>
              <a:ext cx="290290" cy="6702708"/>
              <a:chOff x="12451670" y="393250"/>
              <a:chExt cx="290290" cy="6702708"/>
            </a:xfrm>
          </p:grpSpPr>
          <p:cxnSp>
            <p:nvCxnSpPr>
              <p:cNvPr id="422" name="Google Shape;422;p32"/>
              <p:cNvCxnSpPr/>
              <p:nvPr/>
            </p:nvCxnSpPr>
            <p:spPr>
              <a:xfrm rot="10800000">
                <a:off x="12596812" y="6950815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" name="Google Shape;423;p32"/>
              <p:cNvCxnSpPr/>
              <p:nvPr/>
            </p:nvCxnSpPr>
            <p:spPr>
              <a:xfrm rot="10800000">
                <a:off x="12596813" y="6335033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" name="Google Shape;424;p32"/>
              <p:cNvCxnSpPr/>
              <p:nvPr/>
            </p:nvCxnSpPr>
            <p:spPr>
              <a:xfrm rot="10800000">
                <a:off x="12596814" y="2266271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5" name="Google Shape;425;p32"/>
              <p:cNvCxnSpPr/>
              <p:nvPr/>
            </p:nvCxnSpPr>
            <p:spPr>
              <a:xfrm rot="10800000">
                <a:off x="12596815" y="1942420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6" name="Google Shape;426;p32"/>
              <p:cNvCxnSpPr/>
              <p:nvPr/>
            </p:nvCxnSpPr>
            <p:spPr>
              <a:xfrm rot="10800000">
                <a:off x="12596816" y="1652589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" name="Google Shape;427;p32"/>
              <p:cNvCxnSpPr/>
              <p:nvPr/>
            </p:nvCxnSpPr>
            <p:spPr>
              <a:xfrm rot="10800000">
                <a:off x="12596817" y="24810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28" name="Google Shape;428;p32"/>
            <p:cNvGrpSpPr/>
            <p:nvPr/>
          </p:nvGrpSpPr>
          <p:grpSpPr>
            <a:xfrm>
              <a:off x="-640216" y="393250"/>
              <a:ext cx="290290" cy="6702708"/>
              <a:chOff x="12451670" y="393250"/>
              <a:chExt cx="290290" cy="6702708"/>
            </a:xfrm>
          </p:grpSpPr>
          <p:cxnSp>
            <p:nvCxnSpPr>
              <p:cNvPr id="429" name="Google Shape;429;p32"/>
              <p:cNvCxnSpPr/>
              <p:nvPr/>
            </p:nvCxnSpPr>
            <p:spPr>
              <a:xfrm rot="10800000">
                <a:off x="12596812" y="6950815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" name="Google Shape;430;p32"/>
              <p:cNvCxnSpPr/>
              <p:nvPr/>
            </p:nvCxnSpPr>
            <p:spPr>
              <a:xfrm rot="10800000">
                <a:off x="12596813" y="6335033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" name="Google Shape;431;p32"/>
              <p:cNvCxnSpPr/>
              <p:nvPr/>
            </p:nvCxnSpPr>
            <p:spPr>
              <a:xfrm rot="10800000">
                <a:off x="12596814" y="2266271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" name="Google Shape;432;p32"/>
              <p:cNvCxnSpPr/>
              <p:nvPr/>
            </p:nvCxnSpPr>
            <p:spPr>
              <a:xfrm rot="10800000">
                <a:off x="12596815" y="1942420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" name="Google Shape;433;p32"/>
              <p:cNvCxnSpPr/>
              <p:nvPr/>
            </p:nvCxnSpPr>
            <p:spPr>
              <a:xfrm rot="10800000">
                <a:off x="12596816" y="1652589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" name="Google Shape;434;p32"/>
              <p:cNvCxnSpPr/>
              <p:nvPr/>
            </p:nvCxnSpPr>
            <p:spPr>
              <a:xfrm rot="10800000">
                <a:off x="12596817" y="24810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35" name="Google Shape;435;p32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113760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/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32"/>
          <p:cNvSpPr/>
          <p:nvPr/>
        </p:nvSpPr>
        <p:spPr>
          <a:xfrm>
            <a:off x="228600" y="1420972"/>
            <a:ext cx="2159000" cy="3837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2"/>
          <p:cNvSpPr txBox="1">
            <a:spLocks noGrp="1"/>
          </p:cNvSpPr>
          <p:nvPr>
            <p:ph type="title"/>
          </p:nvPr>
        </p:nvSpPr>
        <p:spPr>
          <a:xfrm>
            <a:off x="3176" y="365546"/>
            <a:ext cx="12188825" cy="93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/>
          <p:nvPr/>
        </p:nvSpPr>
        <p:spPr>
          <a:xfrm>
            <a:off x="5336065" y="1479500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Columns - 2 Lines">
  <p:cSld name="Title 2 Columns - 2 Line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33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33"/>
          <p:cNvSpPr txBox="1">
            <a:spLocks noGrp="1"/>
          </p:cNvSpPr>
          <p:nvPr>
            <p:ph type="body" idx="2"/>
          </p:nvPr>
        </p:nvSpPr>
        <p:spPr>
          <a:xfrm>
            <a:off x="6275389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None/>
              <a:defRPr sz="1452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entred 2 Columns - 2 Lines">
  <p:cSld name="Title Centred 2 Columns - 2 Line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4"/>
          <p:cNvSpPr/>
          <p:nvPr/>
        </p:nvSpPr>
        <p:spPr>
          <a:xfrm>
            <a:off x="0" y="6263584"/>
            <a:ext cx="12192004" cy="4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4"/>
          <p:cNvSpPr txBox="1">
            <a:spLocks noGrp="1"/>
          </p:cNvSpPr>
          <p:nvPr>
            <p:ph type="title"/>
          </p:nvPr>
        </p:nvSpPr>
        <p:spPr>
          <a:xfrm>
            <a:off x="1" y="365546"/>
            <a:ext cx="12192003" cy="93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34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447" name="Google Shape;447;p34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8" name="Google Shape;448;p34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9" name="Google Shape;449;p34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0" name="Google Shape;450;p34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1" name="Google Shape;451;p34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52" name="Google Shape;452;p34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453" name="Google Shape;453;p34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4" name="Google Shape;454;p34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5" name="Google Shape;455;p34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6" name="Google Shape;456;p34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7" name="Google Shape;457;p34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58" name="Google Shape;458;p34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459" name="Google Shape;459;p34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0" name="Google Shape;460;p34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1" name="Google Shape;461;p34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2" name="Google Shape;462;p34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3" name="Google Shape;463;p34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4" name="Google Shape;464;p34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65" name="Google Shape;465;p34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466" name="Google Shape;466;p34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7" name="Google Shape;467;p34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8" name="Google Shape;468;p34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9" name="Google Shape;469;p34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0" name="Google Shape;470;p34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1" name="Google Shape;471;p34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72" name="Google Shape;472;p34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9395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4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34"/>
          <p:cNvSpPr txBox="1">
            <a:spLocks noGrp="1"/>
          </p:cNvSpPr>
          <p:nvPr>
            <p:ph type="body" idx="2"/>
          </p:nvPr>
        </p:nvSpPr>
        <p:spPr>
          <a:xfrm>
            <a:off x="6275389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None/>
              <a:defRPr sz="1452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34"/>
          <p:cNvSpPr/>
          <p:nvPr/>
        </p:nvSpPr>
        <p:spPr>
          <a:xfrm>
            <a:off x="5336065" y="1479500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1 - 2 Lines">
  <p:cSld name="Content Image 1 - 2 Lines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5"/>
          <p:cNvSpPr txBox="1">
            <a:spLocks noGrp="1"/>
          </p:cNvSpPr>
          <p:nvPr>
            <p:ph type="title"/>
          </p:nvPr>
        </p:nvSpPr>
        <p:spPr>
          <a:xfrm>
            <a:off x="407987" y="365546"/>
            <a:ext cx="5508626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5"/>
          <p:cNvSpPr txBox="1">
            <a:spLocks noGrp="1"/>
          </p:cNvSpPr>
          <p:nvPr>
            <p:ph type="body" idx="1"/>
          </p:nvPr>
        </p:nvSpPr>
        <p:spPr>
          <a:xfrm>
            <a:off x="407991" y="2187590"/>
            <a:ext cx="5508623" cy="176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35"/>
          <p:cNvSpPr>
            <a:spLocks noGrp="1"/>
          </p:cNvSpPr>
          <p:nvPr>
            <p:ph type="pic" idx="2"/>
          </p:nvPr>
        </p:nvSpPr>
        <p:spPr>
          <a:xfrm>
            <a:off x="6275388" y="1"/>
            <a:ext cx="5916612" cy="626249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2 - 2 Lines">
  <p:cSld name="Content Image 2 - 2 Lines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"/>
          <p:cNvSpPr txBox="1">
            <a:spLocks noGrp="1"/>
          </p:cNvSpPr>
          <p:nvPr>
            <p:ph type="title"/>
          </p:nvPr>
        </p:nvSpPr>
        <p:spPr>
          <a:xfrm>
            <a:off x="407987" y="365546"/>
            <a:ext cx="5508626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6"/>
          <p:cNvSpPr>
            <a:spLocks noGrp="1"/>
          </p:cNvSpPr>
          <p:nvPr>
            <p:ph type="pic" idx="2"/>
          </p:nvPr>
        </p:nvSpPr>
        <p:spPr>
          <a:xfrm>
            <a:off x="6275388" y="0"/>
            <a:ext cx="5916612" cy="306809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4" name="Google Shape;484;p36"/>
          <p:cNvSpPr>
            <a:spLocks noGrp="1"/>
          </p:cNvSpPr>
          <p:nvPr>
            <p:ph type="pic" idx="3"/>
          </p:nvPr>
        </p:nvSpPr>
        <p:spPr>
          <a:xfrm>
            <a:off x="6275388" y="3198727"/>
            <a:ext cx="5916612" cy="306377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5" name="Google Shape;485;p36"/>
          <p:cNvSpPr txBox="1">
            <a:spLocks noGrp="1"/>
          </p:cNvSpPr>
          <p:nvPr>
            <p:ph type="body" idx="1"/>
          </p:nvPr>
        </p:nvSpPr>
        <p:spPr>
          <a:xfrm>
            <a:off x="407988" y="2187590"/>
            <a:ext cx="5508625" cy="369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3 - 2 Lines">
  <p:cSld name="Content Image 3 - 2 Line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"/>
          <p:cNvSpPr txBox="1">
            <a:spLocks noGrp="1"/>
          </p:cNvSpPr>
          <p:nvPr>
            <p:ph type="title"/>
          </p:nvPr>
        </p:nvSpPr>
        <p:spPr>
          <a:xfrm>
            <a:off x="407987" y="365546"/>
            <a:ext cx="5508626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37"/>
          <p:cNvSpPr>
            <a:spLocks noGrp="1"/>
          </p:cNvSpPr>
          <p:nvPr>
            <p:ph type="pic" idx="2"/>
          </p:nvPr>
        </p:nvSpPr>
        <p:spPr>
          <a:xfrm>
            <a:off x="6275388" y="0"/>
            <a:ext cx="5916612" cy="306809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9" name="Google Shape;489;p37"/>
          <p:cNvSpPr>
            <a:spLocks noGrp="1"/>
          </p:cNvSpPr>
          <p:nvPr>
            <p:ph type="pic" idx="3"/>
          </p:nvPr>
        </p:nvSpPr>
        <p:spPr>
          <a:xfrm>
            <a:off x="6275388" y="3198726"/>
            <a:ext cx="2886306" cy="306377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0" name="Google Shape;490;p37"/>
          <p:cNvSpPr>
            <a:spLocks noGrp="1"/>
          </p:cNvSpPr>
          <p:nvPr>
            <p:ph type="pic" idx="4"/>
          </p:nvPr>
        </p:nvSpPr>
        <p:spPr>
          <a:xfrm>
            <a:off x="9305694" y="3198726"/>
            <a:ext cx="2886306" cy="306377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1" name="Google Shape;491;p37"/>
          <p:cNvSpPr txBox="1">
            <a:spLocks noGrp="1"/>
          </p:cNvSpPr>
          <p:nvPr>
            <p:ph type="body" idx="1"/>
          </p:nvPr>
        </p:nvSpPr>
        <p:spPr>
          <a:xfrm>
            <a:off x="407991" y="2187590"/>
            <a:ext cx="5508623" cy="176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mage 4 - 2 Lines">
  <p:cSld name="Content Image 4 - 2 Lines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8"/>
          <p:cNvSpPr txBox="1">
            <a:spLocks noGrp="1"/>
          </p:cNvSpPr>
          <p:nvPr>
            <p:ph type="title"/>
          </p:nvPr>
        </p:nvSpPr>
        <p:spPr>
          <a:xfrm>
            <a:off x="407987" y="365546"/>
            <a:ext cx="7361238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38"/>
          <p:cNvSpPr>
            <a:spLocks noGrp="1"/>
          </p:cNvSpPr>
          <p:nvPr>
            <p:ph type="pic" idx="2"/>
          </p:nvPr>
        </p:nvSpPr>
        <p:spPr>
          <a:xfrm>
            <a:off x="8128000" y="1"/>
            <a:ext cx="4064000" cy="626249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5" name="Google Shape;495;p38"/>
          <p:cNvSpPr txBox="1">
            <a:spLocks noGrp="1"/>
          </p:cNvSpPr>
          <p:nvPr>
            <p:ph type="body" idx="1"/>
          </p:nvPr>
        </p:nvSpPr>
        <p:spPr>
          <a:xfrm>
            <a:off x="407987" y="2187590"/>
            <a:ext cx="7340600" cy="369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lide 1 - 1 Line">
  <p:cSld name="Chapter Slide 1 - 1 Lin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 rotWithShape="1">
          <a:blip r:embed="rId2">
            <a:alphaModFix/>
          </a:blip>
          <a:srcRect t="4590" b="2429"/>
          <a:stretch/>
        </p:blipFill>
        <p:spPr>
          <a:xfrm>
            <a:off x="0" y="1"/>
            <a:ext cx="12192000" cy="6860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12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82" name="Google Shape;82;p12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" name="Google Shape;83;p12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" name="Google Shape;84;p12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" name="Google Shape;85;p12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6" name="Google Shape;86;p12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Google Shape;87;p12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88" name="Google Shape;88;p12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" name="Google Shape;89;p12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" name="Google Shape;90;p12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" name="Google Shape;91;p12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" name="Google Shape;92;p12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3" name="Google Shape;93;p12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94" name="Google Shape;94;p12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" name="Google Shape;95;p12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6" name="Google Shape;96;p12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7" name="Google Shape;97;p12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12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" name="Google Shape;99;p12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0" name="Google Shape;100;p12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101" name="Google Shape;101;p12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12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" name="Google Shape;103;p12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12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12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12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7" name="Google Shape;107;p12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/>
          <p:nvPr/>
        </p:nvSpPr>
        <p:spPr>
          <a:xfrm>
            <a:off x="1" y="228119"/>
            <a:ext cx="12204700" cy="1175163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2"/>
          <p:cNvSpPr txBox="1">
            <a:spLocks noGrp="1"/>
          </p:cNvSpPr>
          <p:nvPr>
            <p:ph type="title"/>
          </p:nvPr>
        </p:nvSpPr>
        <p:spPr>
          <a:xfrm>
            <a:off x="1" y="228119"/>
            <a:ext cx="12204700" cy="11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/>
          <p:nvPr/>
        </p:nvSpPr>
        <p:spPr>
          <a:xfrm>
            <a:off x="1" y="162942"/>
            <a:ext cx="12204700" cy="11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2"/>
          <p:cNvSpPr/>
          <p:nvPr/>
        </p:nvSpPr>
        <p:spPr>
          <a:xfrm>
            <a:off x="5339876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- 2 Lines">
  <p:cSld name="2 Images - 2 Lines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9"/>
          <p:cNvSpPr>
            <a:spLocks noGrp="1"/>
          </p:cNvSpPr>
          <p:nvPr>
            <p:ph type="pic" idx="2"/>
          </p:nvPr>
        </p:nvSpPr>
        <p:spPr>
          <a:xfrm>
            <a:off x="407988" y="2187590"/>
            <a:ext cx="5508625" cy="325042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8" name="Google Shape;498;p39"/>
          <p:cNvSpPr>
            <a:spLocks noGrp="1"/>
          </p:cNvSpPr>
          <p:nvPr>
            <p:ph type="pic" idx="3"/>
          </p:nvPr>
        </p:nvSpPr>
        <p:spPr>
          <a:xfrm>
            <a:off x="6275389" y="2187590"/>
            <a:ext cx="5508625" cy="325042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9" name="Google Shape;499;p39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 - 2 Lines">
  <p:cSld name="Full Bleed Image - 2 Line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0"/>
          <p:cNvSpPr>
            <a:spLocks noGrp="1"/>
          </p:cNvSpPr>
          <p:nvPr>
            <p:ph type="pic" idx="2"/>
          </p:nvPr>
        </p:nvSpPr>
        <p:spPr>
          <a:xfrm>
            <a:off x="0" y="2187590"/>
            <a:ext cx="12192000" cy="324898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2" name="Google Shape;502;p40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 2 - 2 Lines">
  <p:cSld name="Full Bleed Image 2 - 2 Lines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1"/>
          <p:cNvSpPr>
            <a:spLocks noGrp="1"/>
          </p:cNvSpPr>
          <p:nvPr>
            <p:ph type="pic" idx="2"/>
          </p:nvPr>
        </p:nvSpPr>
        <p:spPr>
          <a:xfrm>
            <a:off x="0" y="-5761"/>
            <a:ext cx="12192000" cy="626681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5" name="Google Shape;505;p41"/>
          <p:cNvSpPr txBox="1">
            <a:spLocks noGrp="1"/>
          </p:cNvSpPr>
          <p:nvPr>
            <p:ph type="title"/>
          </p:nvPr>
        </p:nvSpPr>
        <p:spPr>
          <a:xfrm>
            <a:off x="0" y="365546"/>
            <a:ext cx="12192000" cy="93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/3 Object - 2 Lines">
  <p:cSld name="Content 2/3 Object - 2 Lines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407987" y="365546"/>
            <a:ext cx="11376026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42"/>
          <p:cNvSpPr txBox="1">
            <a:spLocks noGrp="1"/>
          </p:cNvSpPr>
          <p:nvPr>
            <p:ph type="body" idx="1"/>
          </p:nvPr>
        </p:nvSpPr>
        <p:spPr>
          <a:xfrm>
            <a:off x="407989" y="2187590"/>
            <a:ext cx="2948055" cy="369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42"/>
          <p:cNvSpPr txBox="1">
            <a:spLocks noGrp="1"/>
          </p:cNvSpPr>
          <p:nvPr>
            <p:ph type="body" idx="2"/>
          </p:nvPr>
        </p:nvSpPr>
        <p:spPr>
          <a:xfrm>
            <a:off x="3716043" y="2187590"/>
            <a:ext cx="8067970" cy="369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None/>
              <a:defRPr sz="1452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12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3"/>
          <p:cNvSpPr/>
          <p:nvPr/>
        </p:nvSpPr>
        <p:spPr>
          <a:xfrm>
            <a:off x="2948324" y="2123958"/>
            <a:ext cx="6293923" cy="3698097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0625" tIns="359225" rIns="130625" bIns="1306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983">
              <a:solidFill>
                <a:srgbClr val="0093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3"/>
          <p:cNvSpPr txBox="1"/>
          <p:nvPr/>
        </p:nvSpPr>
        <p:spPr>
          <a:xfrm>
            <a:off x="2947600" y="5278751"/>
            <a:ext cx="6294642" cy="34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33">
                <a:solidFill>
                  <a:srgbClr val="0093B2"/>
                </a:solidFill>
                <a:latin typeface="Calibri"/>
                <a:ea typeface="Calibri"/>
                <a:cs typeface="Calibri"/>
                <a:sym typeface="Calibri"/>
              </a:rPr>
              <a:t>iwgplc.com</a:t>
            </a:r>
            <a:endParaRPr/>
          </a:p>
        </p:txBody>
      </p:sp>
      <p:cxnSp>
        <p:nvCxnSpPr>
          <p:cNvPr id="514" name="Google Shape;514;p43"/>
          <p:cNvCxnSpPr/>
          <p:nvPr/>
        </p:nvCxnSpPr>
        <p:spPr>
          <a:xfrm>
            <a:off x="2947600" y="5097945"/>
            <a:ext cx="6294642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15" name="Google Shape;515;p43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516" name="Google Shape;516;p43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7" name="Google Shape;517;p43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8" name="Google Shape;518;p43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9" name="Google Shape;519;p43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0" name="Google Shape;520;p43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21" name="Google Shape;521;p43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522" name="Google Shape;522;p43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" name="Google Shape;523;p43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4" name="Google Shape;524;p43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5" name="Google Shape;525;p43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6" name="Google Shape;526;p43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27" name="Google Shape;527;p43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528" name="Google Shape;528;p43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9" name="Google Shape;529;p43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0" name="Google Shape;530;p43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1" name="Google Shape;531;p43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2" name="Google Shape;532;p43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3" name="Google Shape;533;p43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34" name="Google Shape;534;p43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535" name="Google Shape;535;p43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6" name="Google Shape;536;p43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7" name="Google Shape;537;p43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8" name="Google Shape;538;p43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9" name="Google Shape;539;p43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0" name="Google Shape;540;p43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41" name="Google Shape;541;p43"/>
          <p:cNvSpPr txBox="1">
            <a:spLocks noGrp="1"/>
          </p:cNvSpPr>
          <p:nvPr>
            <p:ph type="body" idx="1"/>
          </p:nvPr>
        </p:nvSpPr>
        <p:spPr>
          <a:xfrm>
            <a:off x="2948324" y="2123957"/>
            <a:ext cx="6293919" cy="177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396000" rIns="144000" bIns="1440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SzPts val="7983"/>
              <a:buNone/>
              <a:defRPr sz="7983" b="0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2" name="Google Shape;5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9212" y="4114457"/>
            <a:ext cx="2116374" cy="474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4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3"/>
              <a:buFont typeface="Calibri"/>
              <a:buNone/>
              <a:defRPr sz="2903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44"/>
          <p:cNvSpPr txBox="1">
            <a:spLocks noGrp="1"/>
          </p:cNvSpPr>
          <p:nvPr>
            <p:ph type="body" idx="1"/>
          </p:nvPr>
        </p:nvSpPr>
        <p:spPr>
          <a:xfrm>
            <a:off x="407988" y="1893798"/>
            <a:ext cx="11376024" cy="178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2177"/>
              <a:buNone/>
              <a:defRPr sz="217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3789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814"/>
              <a:buChar char="▪"/>
              <a:defRPr sz="1814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44"/>
          <p:cNvSpPr txBox="1">
            <a:spLocks noGrp="1"/>
          </p:cNvSpPr>
          <p:nvPr>
            <p:ph type="sldNum" idx="12"/>
          </p:nvPr>
        </p:nvSpPr>
        <p:spPr>
          <a:xfrm>
            <a:off x="9057202" y="6411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89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lide 2 Black - 1 Line">
  <p:cSld name="Chapter Slide 2 Black - 1 Lin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0" y="0"/>
            <a:ext cx="12193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3"/>
          <p:cNvSpPr/>
          <p:nvPr/>
        </p:nvSpPr>
        <p:spPr>
          <a:xfrm>
            <a:off x="1" y="228119"/>
            <a:ext cx="12204700" cy="1175163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/>
          </p:nvPr>
        </p:nvSpPr>
        <p:spPr>
          <a:xfrm>
            <a:off x="1" y="228119"/>
            <a:ext cx="12204700" cy="11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/>
          <p:nvPr/>
        </p:nvSpPr>
        <p:spPr>
          <a:xfrm>
            <a:off x="1" y="162942"/>
            <a:ext cx="12204700" cy="11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3275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13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119" name="Google Shape;119;p13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" name="Google Shape;120;p13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" name="Google Shape;121;p13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" name="Google Shape;122;p13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" name="Google Shape;123;p13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4" name="Google Shape;124;p13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125" name="Google Shape;125;p13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13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13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" name="Google Shape;128;p13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" name="Google Shape;129;p13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0" name="Google Shape;130;p13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131" name="Google Shape;131;p13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2" name="Google Shape;132;p13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3" name="Google Shape;133;p13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" name="Google Shape;134;p13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" name="Google Shape;135;p13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13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7" name="Google Shape;137;p13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138" name="Google Shape;138;p13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13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3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3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3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3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4" name="Google Shape;144;p13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89" y="6434819"/>
            <a:ext cx="1332000" cy="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3"/>
          <p:cNvSpPr/>
          <p:nvPr/>
        </p:nvSpPr>
        <p:spPr>
          <a:xfrm>
            <a:off x="5339876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1 Line">
  <p:cSld name="Title Only - 1 Lin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/>
          <p:nvPr/>
        </p:nvSpPr>
        <p:spPr>
          <a:xfrm>
            <a:off x="266700" y="1440151"/>
            <a:ext cx="1828800" cy="3341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4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entred - 1 Line">
  <p:cSld name="Title Centred - 1 Lin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/>
          <p:nvPr/>
        </p:nvSpPr>
        <p:spPr>
          <a:xfrm>
            <a:off x="0" y="6263584"/>
            <a:ext cx="12192004" cy="4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3" name="Google Shape;153;p15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154" name="Google Shape;154;p15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5" name="Google Shape;155;p15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15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" name="Google Shape;157;p15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8" name="Google Shape;158;p15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59" name="Google Shape;159;p15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160" name="Google Shape;160;p15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1" name="Google Shape;161;p15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15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" name="Google Shape;163;p15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" name="Google Shape;164;p15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65" name="Google Shape;165;p15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166" name="Google Shape;166;p15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7" name="Google Shape;167;p15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" name="Google Shape;168;p15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" name="Google Shape;169;p15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15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1" name="Google Shape;171;p15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72" name="Google Shape;172;p15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173" name="Google Shape;173;p15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5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15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15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7" name="Google Shape;177;p15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8" name="Google Shape;178;p15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9" name="Google Shape;179;p15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9395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/>
          <p:nvPr/>
        </p:nvSpPr>
        <p:spPr>
          <a:xfrm>
            <a:off x="5336065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entred Content - 1 Line">
  <p:cSld name="Title Centred Content - 1 Lin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6"/>
          <p:cNvGrpSpPr/>
          <p:nvPr/>
        </p:nvGrpSpPr>
        <p:grpSpPr>
          <a:xfrm>
            <a:off x="-640216" y="-474015"/>
            <a:ext cx="13382175" cy="7794920"/>
            <a:chOff x="-640216" y="-522514"/>
            <a:chExt cx="13382175" cy="8592456"/>
          </a:xfrm>
        </p:grpSpPr>
        <p:grpSp>
          <p:nvGrpSpPr>
            <p:cNvPr id="185" name="Google Shape;185;p16"/>
            <p:cNvGrpSpPr/>
            <p:nvPr/>
          </p:nvGrpSpPr>
          <p:grpSpPr>
            <a:xfrm>
              <a:off x="407988" y="-522514"/>
              <a:ext cx="11376024" cy="290285"/>
              <a:chOff x="407988" y="-522514"/>
              <a:chExt cx="11376024" cy="290285"/>
            </a:xfrm>
          </p:grpSpPr>
          <p:cxnSp>
            <p:nvCxnSpPr>
              <p:cNvPr id="186" name="Google Shape;186;p16"/>
              <p:cNvCxnSpPr/>
              <p:nvPr/>
            </p:nvCxnSpPr>
            <p:spPr>
              <a:xfrm rot="10800000">
                <a:off x="407988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" name="Google Shape;187;p16"/>
              <p:cNvCxnSpPr/>
              <p:nvPr/>
            </p:nvCxnSpPr>
            <p:spPr>
              <a:xfrm rot="10800000">
                <a:off x="5915026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6"/>
              <p:cNvCxnSpPr/>
              <p:nvPr/>
            </p:nvCxnSpPr>
            <p:spPr>
              <a:xfrm rot="10800000">
                <a:off x="6096000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" name="Google Shape;189;p16"/>
              <p:cNvCxnSpPr/>
              <p:nvPr/>
            </p:nvCxnSpPr>
            <p:spPr>
              <a:xfrm rot="10800000">
                <a:off x="6275388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" name="Google Shape;190;p16"/>
              <p:cNvCxnSpPr/>
              <p:nvPr/>
            </p:nvCxnSpPr>
            <p:spPr>
              <a:xfrm rot="10800000">
                <a:off x="11784012" y="-522514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91" name="Google Shape;191;p16"/>
            <p:cNvGrpSpPr/>
            <p:nvPr/>
          </p:nvGrpSpPr>
          <p:grpSpPr>
            <a:xfrm>
              <a:off x="407988" y="7779657"/>
              <a:ext cx="11376024" cy="290285"/>
              <a:chOff x="407988" y="7779657"/>
              <a:chExt cx="11376024" cy="290285"/>
            </a:xfrm>
          </p:grpSpPr>
          <p:cxnSp>
            <p:nvCxnSpPr>
              <p:cNvPr id="192" name="Google Shape;192;p16"/>
              <p:cNvCxnSpPr/>
              <p:nvPr/>
            </p:nvCxnSpPr>
            <p:spPr>
              <a:xfrm rot="10800000">
                <a:off x="407988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" name="Google Shape;193;p16"/>
              <p:cNvCxnSpPr/>
              <p:nvPr/>
            </p:nvCxnSpPr>
            <p:spPr>
              <a:xfrm rot="10800000">
                <a:off x="5915026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16"/>
              <p:cNvCxnSpPr/>
              <p:nvPr/>
            </p:nvCxnSpPr>
            <p:spPr>
              <a:xfrm rot="10800000">
                <a:off x="6096000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5" name="Google Shape;195;p16"/>
              <p:cNvCxnSpPr/>
              <p:nvPr/>
            </p:nvCxnSpPr>
            <p:spPr>
              <a:xfrm rot="10800000">
                <a:off x="6275388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" name="Google Shape;196;p16"/>
              <p:cNvCxnSpPr/>
              <p:nvPr/>
            </p:nvCxnSpPr>
            <p:spPr>
              <a:xfrm rot="10800000">
                <a:off x="11784012" y="777965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97" name="Google Shape;197;p16"/>
            <p:cNvGrpSpPr/>
            <p:nvPr/>
          </p:nvGrpSpPr>
          <p:grpSpPr>
            <a:xfrm>
              <a:off x="12451669" y="393250"/>
              <a:ext cx="290290" cy="6702708"/>
              <a:chOff x="12451670" y="393250"/>
              <a:chExt cx="290290" cy="6702708"/>
            </a:xfrm>
          </p:grpSpPr>
          <p:cxnSp>
            <p:nvCxnSpPr>
              <p:cNvPr id="198" name="Google Shape;198;p16"/>
              <p:cNvCxnSpPr/>
              <p:nvPr/>
            </p:nvCxnSpPr>
            <p:spPr>
              <a:xfrm rot="10800000">
                <a:off x="12596812" y="6950815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16"/>
              <p:cNvCxnSpPr/>
              <p:nvPr/>
            </p:nvCxnSpPr>
            <p:spPr>
              <a:xfrm rot="10800000">
                <a:off x="12596813" y="6335033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" name="Google Shape;200;p16"/>
              <p:cNvCxnSpPr/>
              <p:nvPr/>
            </p:nvCxnSpPr>
            <p:spPr>
              <a:xfrm rot="10800000">
                <a:off x="12596814" y="2266271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" name="Google Shape;201;p16"/>
              <p:cNvCxnSpPr/>
              <p:nvPr/>
            </p:nvCxnSpPr>
            <p:spPr>
              <a:xfrm rot="10800000">
                <a:off x="12596815" y="1942420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" name="Google Shape;202;p16"/>
              <p:cNvCxnSpPr/>
              <p:nvPr/>
            </p:nvCxnSpPr>
            <p:spPr>
              <a:xfrm rot="10800000">
                <a:off x="12596816" y="1652589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" name="Google Shape;203;p16"/>
              <p:cNvCxnSpPr/>
              <p:nvPr/>
            </p:nvCxnSpPr>
            <p:spPr>
              <a:xfrm rot="10800000">
                <a:off x="12596817" y="24810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04" name="Google Shape;204;p16"/>
            <p:cNvGrpSpPr/>
            <p:nvPr/>
          </p:nvGrpSpPr>
          <p:grpSpPr>
            <a:xfrm>
              <a:off x="-640216" y="393250"/>
              <a:ext cx="290290" cy="6702708"/>
              <a:chOff x="12451670" y="393250"/>
              <a:chExt cx="290290" cy="6702708"/>
            </a:xfrm>
          </p:grpSpPr>
          <p:cxnSp>
            <p:nvCxnSpPr>
              <p:cNvPr id="205" name="Google Shape;205;p16"/>
              <p:cNvCxnSpPr/>
              <p:nvPr/>
            </p:nvCxnSpPr>
            <p:spPr>
              <a:xfrm rot="10800000">
                <a:off x="12596812" y="6950815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" name="Google Shape;206;p16"/>
              <p:cNvCxnSpPr/>
              <p:nvPr/>
            </p:nvCxnSpPr>
            <p:spPr>
              <a:xfrm rot="10800000">
                <a:off x="12596813" y="6335033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" name="Google Shape;207;p16"/>
              <p:cNvCxnSpPr/>
              <p:nvPr/>
            </p:nvCxnSpPr>
            <p:spPr>
              <a:xfrm rot="10800000">
                <a:off x="12596814" y="2266271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" name="Google Shape;208;p16"/>
              <p:cNvCxnSpPr/>
              <p:nvPr/>
            </p:nvCxnSpPr>
            <p:spPr>
              <a:xfrm rot="10800000">
                <a:off x="12596815" y="1942420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" name="Google Shape;209;p16"/>
              <p:cNvCxnSpPr/>
              <p:nvPr/>
            </p:nvCxnSpPr>
            <p:spPr>
              <a:xfrm rot="10800000">
                <a:off x="12596816" y="1652589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" name="Google Shape;210;p16"/>
              <p:cNvCxnSpPr/>
              <p:nvPr/>
            </p:nvCxnSpPr>
            <p:spPr>
              <a:xfrm rot="10800000">
                <a:off x="12596817" y="248107"/>
                <a:ext cx="0" cy="2902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11" name="Google Shape;211;p16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113760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/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/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6"/>
          <p:cNvSpPr/>
          <p:nvPr/>
        </p:nvSpPr>
        <p:spPr>
          <a:xfrm>
            <a:off x="228600" y="1420972"/>
            <a:ext cx="2159000" cy="3837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6"/>
          <p:cNvSpPr/>
          <p:nvPr/>
        </p:nvSpPr>
        <p:spPr>
          <a:xfrm>
            <a:off x="5336065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Columns - 1 Line">
  <p:cSld name="Title 2 Columns - 1 Lin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body" idx="2"/>
          </p:nvPr>
        </p:nvSpPr>
        <p:spPr>
          <a:xfrm>
            <a:off x="6275389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None/>
              <a:defRPr sz="1452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7"/>
          <p:cNvSpPr/>
          <p:nvPr/>
        </p:nvSpPr>
        <p:spPr>
          <a:xfrm>
            <a:off x="228600" y="1417109"/>
            <a:ext cx="1816100" cy="311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7"/>
          <p:cNvSpPr txBox="1">
            <a:spLocks noGrp="1"/>
          </p:cNvSpPr>
          <p:nvPr>
            <p:ph type="title"/>
          </p:nvPr>
        </p:nvSpPr>
        <p:spPr>
          <a:xfrm>
            <a:off x="407988" y="400362"/>
            <a:ext cx="11376025" cy="5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7"/>
          <p:cNvSpPr/>
          <p:nvPr/>
        </p:nvSpPr>
        <p:spPr>
          <a:xfrm>
            <a:off x="407988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entred 2 Columns - 1 Line">
  <p:cSld name="Title Centred 2 Columns - 1 Lin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/>
          <p:nvPr/>
        </p:nvSpPr>
        <p:spPr>
          <a:xfrm>
            <a:off x="0" y="6263584"/>
            <a:ext cx="12192004" cy="4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18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224" name="Google Shape;224;p18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5" name="Google Shape;225;p18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6" name="Google Shape;226;p18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7" name="Google Shape;227;p18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8" name="Google Shape;228;p18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29" name="Google Shape;229;p18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230" name="Google Shape;230;p18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18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18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3" name="Google Shape;233;p18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4" name="Google Shape;234;p18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35" name="Google Shape;235;p18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236" name="Google Shape;236;p18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7" name="Google Shape;237;p18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8" name="Google Shape;238;p18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9" name="Google Shape;239;p18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0" name="Google Shape;240;p18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1" name="Google Shape;241;p18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2" name="Google Shape;242;p18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243" name="Google Shape;243;p18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4" name="Google Shape;244;p18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5" name="Google Shape;245;p18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6" name="Google Shape;246;p18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7" name="Google Shape;247;p18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18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49" name="Google Shape;249;p18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>
              <a:solidFill>
                <a:srgbClr val="9395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8"/>
          <p:cNvSpPr txBox="1">
            <a:spLocks noGrp="1"/>
          </p:cNvSpPr>
          <p:nvPr>
            <p:ph type="body" idx="1"/>
          </p:nvPr>
        </p:nvSpPr>
        <p:spPr>
          <a:xfrm>
            <a:off x="407988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None/>
              <a:defRPr sz="1633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2295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633"/>
              <a:buChar char="▪"/>
              <a:defRPr sz="1633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body" idx="2"/>
          </p:nvPr>
        </p:nvSpPr>
        <p:spPr>
          <a:xfrm>
            <a:off x="6275389" y="1893799"/>
            <a:ext cx="5508625" cy="398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None/>
              <a:defRPr sz="1452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0802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0801" algn="l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ts val="1452"/>
              <a:buChar char="▪"/>
              <a:defRPr sz="1452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18"/>
          <p:cNvSpPr txBox="1">
            <a:spLocks noGrp="1"/>
          </p:cNvSpPr>
          <p:nvPr>
            <p:ph type="title"/>
          </p:nvPr>
        </p:nvSpPr>
        <p:spPr>
          <a:xfrm>
            <a:off x="-3810" y="232070"/>
            <a:ext cx="12199620" cy="117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5336065" y="1029536"/>
            <a:ext cx="1519871" cy="154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07988" y="365546"/>
            <a:ext cx="11376025" cy="9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 sz="32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07988" y="1893798"/>
            <a:ext cx="11376024" cy="178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Clr>
                <a:schemeClr val="accent1"/>
              </a:buClr>
              <a:buSzPts val="1633"/>
              <a:buFont typeface="Arial"/>
              <a:buNone/>
              <a:defRPr sz="16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2295" algn="l" rtl="0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Clr>
                <a:schemeClr val="accent1"/>
              </a:buClr>
              <a:buSzPts val="1633"/>
              <a:buFont typeface="Noto Sans Symbols"/>
              <a:buChar char="▪"/>
              <a:defRPr sz="16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2295" algn="l" rtl="0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Clr>
                <a:schemeClr val="accent1"/>
              </a:buClr>
              <a:buSzPts val="1633"/>
              <a:buFont typeface="Noto Sans Symbols"/>
              <a:buChar char="▪"/>
              <a:defRPr sz="16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2295" algn="l" rtl="0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Clr>
                <a:schemeClr val="accent1"/>
              </a:buClr>
              <a:buSzPts val="1633"/>
              <a:buFont typeface="Noto Sans Symbols"/>
              <a:buChar char="▪"/>
              <a:defRPr sz="16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2295" algn="l" rtl="0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Clr>
                <a:schemeClr val="accent1"/>
              </a:buClr>
              <a:buSzPts val="1633"/>
              <a:buFont typeface="Noto Sans Symbols"/>
              <a:buChar char="▪"/>
              <a:defRPr sz="16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567" algn="l" rtl="0">
              <a:lnSpc>
                <a:spcPct val="100000"/>
              </a:lnSpc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ts val="1905"/>
              <a:buFont typeface="Arial"/>
              <a:buChar char="•"/>
              <a:defRPr sz="19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2295" algn="l" rtl="0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633"/>
              <a:buFont typeface="Arial"/>
              <a:buChar char="•"/>
              <a:defRPr sz="16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2295" algn="l" rtl="0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633"/>
              <a:buFont typeface="Arial"/>
              <a:buChar char="•"/>
              <a:defRPr sz="16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2295" algn="l" rtl="0">
              <a:lnSpc>
                <a:spcPct val="90000"/>
              </a:lnSpc>
              <a:spcBef>
                <a:spcPts val="454"/>
              </a:spcBef>
              <a:spcAft>
                <a:spcPts val="0"/>
              </a:spcAft>
              <a:buClr>
                <a:schemeClr val="dk1"/>
              </a:buClr>
              <a:buSzPts val="1633"/>
              <a:buFont typeface="Arial"/>
              <a:buChar char="•"/>
              <a:defRPr sz="16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/>
          <p:nvPr/>
        </p:nvSpPr>
        <p:spPr>
          <a:xfrm>
            <a:off x="0" y="6263584"/>
            <a:ext cx="12192004" cy="4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9"/>
          <p:cNvSpPr/>
          <p:nvPr/>
        </p:nvSpPr>
        <p:spPr>
          <a:xfrm>
            <a:off x="407987" y="1487504"/>
            <a:ext cx="1512000" cy="146963"/>
          </a:xfrm>
          <a:prstGeom prst="rect">
            <a:avLst/>
          </a:prstGeom>
          <a:solidFill>
            <a:srgbClr val="0093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9"/>
          <p:cNvGrpSpPr/>
          <p:nvPr/>
        </p:nvGrpSpPr>
        <p:grpSpPr>
          <a:xfrm>
            <a:off x="407988" y="-474015"/>
            <a:ext cx="11376024" cy="263341"/>
            <a:chOff x="407988" y="-522514"/>
            <a:chExt cx="11376024" cy="290285"/>
          </a:xfrm>
        </p:grpSpPr>
        <p:cxnSp>
          <p:nvCxnSpPr>
            <p:cNvPr id="15" name="Google Shape;15;p9"/>
            <p:cNvCxnSpPr/>
            <p:nvPr/>
          </p:nvCxnSpPr>
          <p:spPr>
            <a:xfrm rot="10800000">
              <a:off x="4079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6;p9"/>
            <p:cNvCxnSpPr/>
            <p:nvPr/>
          </p:nvCxnSpPr>
          <p:spPr>
            <a:xfrm rot="10800000">
              <a:off x="5915026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7;p9"/>
            <p:cNvCxnSpPr/>
            <p:nvPr/>
          </p:nvCxnSpPr>
          <p:spPr>
            <a:xfrm rot="10800000">
              <a:off x="6096000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8;p9"/>
            <p:cNvCxnSpPr/>
            <p:nvPr/>
          </p:nvCxnSpPr>
          <p:spPr>
            <a:xfrm rot="10800000">
              <a:off x="6275388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19;p9"/>
            <p:cNvCxnSpPr/>
            <p:nvPr/>
          </p:nvCxnSpPr>
          <p:spPr>
            <a:xfrm rot="10800000">
              <a:off x="11784012" y="-522514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0" name="Google Shape;20;p9"/>
          <p:cNvGrpSpPr/>
          <p:nvPr/>
        </p:nvGrpSpPr>
        <p:grpSpPr>
          <a:xfrm>
            <a:off x="407988" y="7057564"/>
            <a:ext cx="11376024" cy="263341"/>
            <a:chOff x="407988" y="7779657"/>
            <a:chExt cx="11376024" cy="290285"/>
          </a:xfrm>
        </p:grpSpPr>
        <p:cxnSp>
          <p:nvCxnSpPr>
            <p:cNvPr id="21" name="Google Shape;21;p9"/>
            <p:cNvCxnSpPr/>
            <p:nvPr/>
          </p:nvCxnSpPr>
          <p:spPr>
            <a:xfrm rot="10800000">
              <a:off x="4079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22;p9"/>
            <p:cNvCxnSpPr/>
            <p:nvPr/>
          </p:nvCxnSpPr>
          <p:spPr>
            <a:xfrm rot="10800000">
              <a:off x="5915026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23;p9"/>
            <p:cNvCxnSpPr/>
            <p:nvPr/>
          </p:nvCxnSpPr>
          <p:spPr>
            <a:xfrm rot="10800000">
              <a:off x="6096000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9"/>
            <p:cNvCxnSpPr/>
            <p:nvPr/>
          </p:nvCxnSpPr>
          <p:spPr>
            <a:xfrm rot="10800000">
              <a:off x="6275388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25;p9"/>
            <p:cNvCxnSpPr/>
            <p:nvPr/>
          </p:nvCxnSpPr>
          <p:spPr>
            <a:xfrm rot="10800000">
              <a:off x="11784012" y="777965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" name="Google Shape;26;p9"/>
          <p:cNvGrpSpPr/>
          <p:nvPr/>
        </p:nvGrpSpPr>
        <p:grpSpPr>
          <a:xfrm>
            <a:off x="12451669" y="356749"/>
            <a:ext cx="290290" cy="6080575"/>
            <a:chOff x="12451670" y="393250"/>
            <a:chExt cx="290290" cy="6702708"/>
          </a:xfrm>
        </p:grpSpPr>
        <p:cxnSp>
          <p:nvCxnSpPr>
            <p:cNvPr id="27" name="Google Shape;27;p9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28;p9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29;p9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30;p9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31;p9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32;p9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3" name="Google Shape;33;p9"/>
          <p:cNvGrpSpPr/>
          <p:nvPr/>
        </p:nvGrpSpPr>
        <p:grpSpPr>
          <a:xfrm>
            <a:off x="-640216" y="356749"/>
            <a:ext cx="290290" cy="6080575"/>
            <a:chOff x="12451670" y="393250"/>
            <a:chExt cx="290290" cy="6702708"/>
          </a:xfrm>
        </p:grpSpPr>
        <p:cxnSp>
          <p:nvCxnSpPr>
            <p:cNvPr id="34" name="Google Shape;34;p9"/>
            <p:cNvCxnSpPr/>
            <p:nvPr/>
          </p:nvCxnSpPr>
          <p:spPr>
            <a:xfrm rot="10800000">
              <a:off x="12596812" y="6950815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35;p9"/>
            <p:cNvCxnSpPr/>
            <p:nvPr/>
          </p:nvCxnSpPr>
          <p:spPr>
            <a:xfrm rot="10800000">
              <a:off x="12596813" y="6335033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6;p9"/>
            <p:cNvCxnSpPr/>
            <p:nvPr/>
          </p:nvCxnSpPr>
          <p:spPr>
            <a:xfrm rot="10800000">
              <a:off x="12596814" y="2266271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37;p9"/>
            <p:cNvCxnSpPr/>
            <p:nvPr/>
          </p:nvCxnSpPr>
          <p:spPr>
            <a:xfrm rot="10800000">
              <a:off x="12596815" y="1942420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38;p9"/>
            <p:cNvCxnSpPr/>
            <p:nvPr/>
          </p:nvCxnSpPr>
          <p:spPr>
            <a:xfrm rot="10800000">
              <a:off x="12596816" y="1652589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" name="Google Shape;39;p9"/>
            <p:cNvCxnSpPr/>
            <p:nvPr/>
          </p:nvCxnSpPr>
          <p:spPr>
            <a:xfrm rot="10800000">
              <a:off x="12596817" y="248107"/>
              <a:ext cx="0" cy="290285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0" name="Google Shape;40;p9"/>
          <p:cNvSpPr txBox="1"/>
          <p:nvPr/>
        </p:nvSpPr>
        <p:spPr>
          <a:xfrm>
            <a:off x="9040812" y="6495595"/>
            <a:ext cx="2743200" cy="16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89" b="0" i="0" u="none" strike="noStrike" cap="none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089" b="0" i="0" u="none" strike="noStrike" cap="none">
              <a:solidFill>
                <a:srgbClr val="9395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9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394659" y="6431772"/>
            <a:ext cx="1355560" cy="3036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9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468">
          <p15:clr>
            <a:srgbClr val="F26B43"/>
          </p15:clr>
        </p15:guide>
        <p15:guide id="5" orient="horz" pos="4082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1134">
          <p15:clr>
            <a:srgbClr val="F26B43"/>
          </p15:clr>
        </p15:guide>
        <p15:guide id="8" orient="horz" pos="1315">
          <p15:clr>
            <a:srgbClr val="F26B43"/>
          </p15:clr>
        </p15:guide>
        <p15:guide id="9" pos="3953">
          <p15:clr>
            <a:srgbClr val="F26B43"/>
          </p15:clr>
        </p15:guide>
        <p15:guide id="10" pos="3727">
          <p15:clr>
            <a:srgbClr val="F26B43"/>
          </p15:clr>
        </p15:guide>
        <p15:guide id="11" orient="horz" pos="15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"/>
          <p:cNvSpPr txBox="1">
            <a:spLocks noGrp="1"/>
          </p:cNvSpPr>
          <p:nvPr>
            <p:ph type="title"/>
          </p:nvPr>
        </p:nvSpPr>
        <p:spPr>
          <a:xfrm>
            <a:off x="490650" y="700550"/>
            <a:ext cx="46512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accent1"/>
              </a:buClr>
              <a:buSzPct val="100000"/>
            </a:pP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r>
              <a:rPr lang="en-US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"/>
          <p:cNvSpPr txBox="1">
            <a:spLocks noGrp="1"/>
          </p:cNvSpPr>
          <p:nvPr>
            <p:ph type="body" idx="1"/>
          </p:nvPr>
        </p:nvSpPr>
        <p:spPr>
          <a:xfrm>
            <a:off x="490650" y="1762950"/>
            <a:ext cx="4922400" cy="3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90000"/>
              </a:lnSpc>
              <a:spcBef>
                <a:spcPts val="1344"/>
              </a:spcBef>
              <a:buSzPts val="1500"/>
            </a:pPr>
            <a:r>
              <a:rPr lang="es-MX" sz="1600" dirty="0"/>
              <a:t>Quise prepararles una propuesta concreta usando Torre </a:t>
            </a:r>
            <a:r>
              <a:rPr lang="es-MX" sz="1600" b="1" dirty="0"/>
              <a:t>Punta Mayor</a:t>
            </a:r>
            <a:r>
              <a:rPr lang="es-MX" sz="1600" dirty="0"/>
              <a:t> como ejemplo, porque es un edificio nuevo, con una ubicación estratégica frente a Plaza Mayor León, y con un gran potencial para un centro IWG que ayude a mejorar la ocupación y </a:t>
            </a:r>
            <a:r>
              <a:rPr lang="es-MX" sz="1600" b="1" dirty="0"/>
              <a:t>generar ingresos constantes.</a:t>
            </a:r>
            <a:endParaRPr sz="1100" b="1" dirty="0">
              <a:solidFill>
                <a:schemeClr val="dk1"/>
              </a:solidFill>
            </a:endParaRPr>
          </a:p>
        </p:txBody>
      </p:sp>
      <p:pic>
        <p:nvPicPr>
          <p:cNvPr id="559" name="Google Shape;559;p2" title="Punta-Mayor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625" y="0"/>
            <a:ext cx="6275375" cy="62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"/>
          <p:cNvSpPr txBox="1">
            <a:spLocks noGrp="1"/>
          </p:cNvSpPr>
          <p:nvPr>
            <p:ph type="title"/>
          </p:nvPr>
        </p:nvSpPr>
        <p:spPr>
          <a:xfrm>
            <a:off x="360925" y="527550"/>
            <a:ext cx="465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3200" b="1" dirty="0" err="1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Quienes</a:t>
            </a:r>
            <a:r>
              <a:rPr lang="en-US" sz="32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somos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"/>
          <p:cNvSpPr txBox="1">
            <a:spLocks noGrp="1"/>
          </p:cNvSpPr>
          <p:nvPr>
            <p:ph type="body" idx="1"/>
          </p:nvPr>
        </p:nvSpPr>
        <p:spPr>
          <a:xfrm>
            <a:off x="360925" y="1465000"/>
            <a:ext cx="5089800" cy="27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90000"/>
              </a:lnSpc>
              <a:spcBef>
                <a:spcPts val="1344"/>
              </a:spcBef>
              <a:buSzPts val="1400"/>
            </a:pPr>
            <a:r>
              <a:rPr lang="es-MX" sz="1400" b="1" dirty="0"/>
              <a:t>IWG</a:t>
            </a:r>
            <a:r>
              <a:rPr lang="es-MX" sz="1400" dirty="0"/>
              <a:t> es la empresa más grande del mundo en </a:t>
            </a:r>
            <a:r>
              <a:rPr lang="es-MX" sz="1400" b="1" dirty="0"/>
              <a:t>espacios de trabajo </a:t>
            </a:r>
            <a:r>
              <a:rPr lang="es-MX" sz="1400" b="1" dirty="0" smtClean="0"/>
              <a:t>flexibles</a:t>
            </a:r>
            <a:r>
              <a:rPr lang="es-MX" sz="1400" dirty="0" smtClean="0"/>
              <a:t> </a:t>
            </a:r>
            <a:r>
              <a:rPr lang="es-MX" sz="1400" dirty="0"/>
              <a:t>con </a:t>
            </a:r>
            <a:r>
              <a:rPr lang="es-MX" sz="1400" dirty="0" smtClean="0"/>
              <a:t>18 </a:t>
            </a:r>
            <a:r>
              <a:rPr lang="es-MX" sz="1400" dirty="0" smtClean="0"/>
              <a:t>marcas, entre ellas,  </a:t>
            </a:r>
            <a:r>
              <a:rPr lang="es-MX" sz="1400" b="1" dirty="0" err="1"/>
              <a:t>Regus</a:t>
            </a:r>
            <a:r>
              <a:rPr lang="es-MX" sz="1400" b="1" dirty="0"/>
              <a:t>, </a:t>
            </a:r>
            <a:r>
              <a:rPr lang="es-MX" sz="1400" b="1" dirty="0" err="1"/>
              <a:t>Spaces</a:t>
            </a:r>
            <a:r>
              <a:rPr lang="es-MX" sz="1400" b="1" dirty="0"/>
              <a:t>, HQ, </a:t>
            </a:r>
            <a:r>
              <a:rPr lang="es-MX" sz="1400" b="1" dirty="0" err="1"/>
              <a:t>Signature</a:t>
            </a:r>
            <a:r>
              <a:rPr lang="es-MX" sz="1400" b="1" dirty="0"/>
              <a:t> y Open </a:t>
            </a:r>
            <a:r>
              <a:rPr lang="es-MX" sz="1400" b="1" dirty="0" smtClean="0"/>
              <a:t>Office</a:t>
            </a:r>
            <a:r>
              <a:rPr lang="es-MX" sz="1400" dirty="0" smtClean="0"/>
              <a:t>.</a:t>
            </a:r>
          </a:p>
          <a:p>
            <a:pPr marL="0" lvl="0" indent="0" algn="just">
              <a:lnSpc>
                <a:spcPct val="90000"/>
              </a:lnSpc>
              <a:spcBef>
                <a:spcPts val="1344"/>
              </a:spcBef>
              <a:buSzPts val="1400"/>
            </a:pPr>
            <a:r>
              <a:rPr lang="es-MX" sz="1400" dirty="0"/>
              <a:t>Tiene más de </a:t>
            </a:r>
            <a:r>
              <a:rPr lang="es-MX" sz="1400" b="1" dirty="0" smtClean="0"/>
              <a:t>4,0</a:t>
            </a:r>
            <a:r>
              <a:rPr lang="es-MX" sz="1400" b="1" dirty="0" smtClean="0"/>
              <a:t>00 </a:t>
            </a:r>
            <a:r>
              <a:rPr lang="es-MX" sz="1400" b="1" dirty="0"/>
              <a:t>centros en 120 países</a:t>
            </a:r>
            <a:r>
              <a:rPr lang="es-MX" sz="1400" dirty="0"/>
              <a:t>, ayudando a millones de personas y empresas a trabajar mejor y de forma más rentable</a:t>
            </a:r>
            <a:r>
              <a:rPr lang="es-MX" sz="1400" dirty="0" smtClean="0"/>
              <a:t>.</a:t>
            </a:r>
          </a:p>
          <a:p>
            <a:pPr marL="0" lvl="0" indent="0" algn="just">
              <a:lnSpc>
                <a:spcPct val="90000"/>
              </a:lnSpc>
              <a:spcBef>
                <a:spcPts val="1344"/>
              </a:spcBef>
              <a:buSzPts val="1400"/>
            </a:pPr>
            <a:r>
              <a:rPr lang="es-MX" sz="1400" dirty="0"/>
              <a:t>Su modelo combina </a:t>
            </a:r>
            <a:r>
              <a:rPr lang="es-MX" sz="1400" b="1" dirty="0"/>
              <a:t>experiencia global con presencia local</a:t>
            </a:r>
            <a:r>
              <a:rPr lang="es-MX" sz="1400" dirty="0"/>
              <a:t>, ofreciendo a los dueños de edificios la oportunidad de </a:t>
            </a:r>
            <a:r>
              <a:rPr lang="es-MX" sz="1400" b="1" dirty="0"/>
              <a:t>convertir espacios vacíos en negocios rentables y visibles</a:t>
            </a:r>
            <a:r>
              <a:rPr lang="es-MX" sz="1400" dirty="0"/>
              <a:t> bajo marcas reconocidas.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566" name="Google Shape;566;p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26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"/>
          <p:cNvSpPr txBox="1">
            <a:spLocks noGrp="1"/>
          </p:cNvSpPr>
          <p:nvPr>
            <p:ph type="title"/>
          </p:nvPr>
        </p:nvSpPr>
        <p:spPr>
          <a:xfrm>
            <a:off x="282875" y="838023"/>
            <a:ext cx="5388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accent1"/>
              </a:buClr>
              <a:buSzPts val="3200"/>
            </a:pP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Oportunidad</a:t>
            </a:r>
            <a:r>
              <a:rPr lang="en-US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mercado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"/>
          <p:cNvSpPr txBox="1">
            <a:spLocks noGrp="1"/>
          </p:cNvSpPr>
          <p:nvPr>
            <p:ph type="body" idx="1"/>
          </p:nvPr>
        </p:nvSpPr>
        <p:spPr>
          <a:xfrm>
            <a:off x="282875" y="1939250"/>
            <a:ext cx="5519100" cy="29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344"/>
              </a:spcBef>
              <a:buSzPts val="1500"/>
            </a:pPr>
            <a:r>
              <a:rPr lang="es-MX" sz="1600" dirty="0"/>
              <a:t>El mercado de oficinas flexibles en México crece entre </a:t>
            </a:r>
            <a:r>
              <a:rPr lang="es-MX" sz="1600" b="1" dirty="0"/>
              <a:t>15 y 20 % al año</a:t>
            </a:r>
            <a:r>
              <a:rPr lang="es-MX" sz="1600" dirty="0"/>
              <a:t> desde 2021, impulsado por el trabajo híbrido y empresas que buscan opciones más económicas</a:t>
            </a:r>
            <a:r>
              <a:rPr lang="es-MX" sz="1600" dirty="0" smtClean="0"/>
              <a:t>.</a:t>
            </a:r>
          </a:p>
          <a:p>
            <a:pPr marL="0" lvl="0" indent="0">
              <a:lnSpc>
                <a:spcPct val="90000"/>
              </a:lnSpc>
              <a:spcBef>
                <a:spcPts val="1344"/>
              </a:spcBef>
              <a:buSzPts val="1500"/>
            </a:pPr>
            <a:r>
              <a:rPr lang="es-MX" sz="1600" b="1" dirty="0"/>
              <a:t>León, Guanajuato</a:t>
            </a:r>
            <a:r>
              <a:rPr lang="es-MX" sz="1600" dirty="0"/>
              <a:t> tiene más de </a:t>
            </a:r>
            <a:r>
              <a:rPr lang="es-MX" sz="1600" b="1" dirty="0"/>
              <a:t>220 mil m² de oficinas</a:t>
            </a:r>
            <a:r>
              <a:rPr lang="es-MX" sz="1600" dirty="0"/>
              <a:t> y una </a:t>
            </a:r>
            <a:r>
              <a:rPr lang="es-MX" sz="1600" b="1" dirty="0"/>
              <a:t>vacancia cercana al 15 %</a:t>
            </a:r>
            <a:r>
              <a:rPr lang="es-MX" sz="1600" dirty="0"/>
              <a:t>, lo que representa una oportunidad clara para aprovechar espacios sin uso</a:t>
            </a:r>
            <a:r>
              <a:rPr lang="es-MX" sz="1600" dirty="0" smtClean="0"/>
              <a:t>.</a:t>
            </a:r>
          </a:p>
          <a:p>
            <a:pPr marL="0" lvl="0" indent="0">
              <a:lnSpc>
                <a:spcPct val="90000"/>
              </a:lnSpc>
              <a:spcBef>
                <a:spcPts val="1344"/>
              </a:spcBef>
              <a:buSzPts val="1500"/>
            </a:pPr>
            <a:r>
              <a:rPr lang="es-MX" sz="1600" dirty="0"/>
              <a:t>Actualmente hay </a:t>
            </a:r>
            <a:r>
              <a:rPr lang="es-MX" sz="1600" b="1" dirty="0"/>
              <a:t>menos de cinco centros de </a:t>
            </a:r>
            <a:r>
              <a:rPr lang="es-MX" sz="1600" b="1" dirty="0" err="1"/>
              <a:t>coworking</a:t>
            </a:r>
            <a:r>
              <a:rPr lang="es-MX" sz="1600" b="1" dirty="0"/>
              <a:t> con marca reconocida</a:t>
            </a:r>
            <a:r>
              <a:rPr lang="es-MX" sz="1600" dirty="0"/>
              <a:t>, lo que da a IWG una </a:t>
            </a:r>
            <a:r>
              <a:rPr lang="es-MX" sz="1600" b="1" dirty="0"/>
              <a:t>gran ventaja para posicionarse primero en la ciudad.</a:t>
            </a:r>
            <a:endParaRPr sz="800" dirty="0">
              <a:solidFill>
                <a:schemeClr val="dk1"/>
              </a:solidFill>
            </a:endParaRPr>
          </a:p>
        </p:txBody>
      </p:sp>
      <p:pic>
        <p:nvPicPr>
          <p:cNvPr id="573" name="Google Shape;573;p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26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"/>
          <p:cNvSpPr txBox="1"/>
          <p:nvPr/>
        </p:nvSpPr>
        <p:spPr>
          <a:xfrm>
            <a:off x="408003" y="239175"/>
            <a:ext cx="6899100" cy="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>
              <a:lnSpc>
                <a:spcPct val="90000"/>
              </a:lnSpc>
              <a:buClr>
                <a:schemeClr val="accent1"/>
              </a:buClr>
              <a:buSzPts val="3200"/>
            </a:pPr>
            <a:r>
              <a:rPr lang="es-MX" sz="3200" b="1" dirty="0">
                <a:solidFill>
                  <a:schemeClr val="accent1"/>
                </a:solidFill>
              </a:rPr>
              <a:t>Sitio propuesto: Torre Punta Mayor</a:t>
            </a:r>
            <a:endParaRPr sz="36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 txBox="1"/>
          <p:nvPr/>
        </p:nvSpPr>
        <p:spPr>
          <a:xfrm>
            <a:off x="333994" y="1271139"/>
            <a:ext cx="11376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1600" dirty="0">
                <a:solidFill>
                  <a:schemeClr val="bg2"/>
                </a:solidFill>
              </a:rPr>
              <a:t>Ubicación estratégica, lista para convertirse en un </a:t>
            </a:r>
            <a:r>
              <a:rPr lang="es-MX" sz="1600" b="1" dirty="0">
                <a:solidFill>
                  <a:schemeClr val="bg2"/>
                </a:solidFill>
              </a:rPr>
              <a:t>centro de trabajo moderno y de alto rendimiento.</a:t>
            </a:r>
            <a:endParaRPr sz="1600" b="1" dirty="0">
              <a:solidFill>
                <a:schemeClr val="bg2"/>
              </a:solidFill>
            </a:endParaRPr>
          </a:p>
        </p:txBody>
      </p:sp>
      <p:pic>
        <p:nvPicPr>
          <p:cNvPr id="580" name="Google Shape;580;p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536"/>
            <a:ext cx="12192000" cy="461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"/>
          <p:cNvSpPr txBox="1"/>
          <p:nvPr/>
        </p:nvSpPr>
        <p:spPr>
          <a:xfrm>
            <a:off x="3445910" y="505052"/>
            <a:ext cx="7150800" cy="5556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>
              <a:lnSpc>
                <a:spcPct val="90000"/>
              </a:lnSpc>
              <a:buClr>
                <a:schemeClr val="accent1"/>
              </a:buClr>
              <a:buSzPts val="3200"/>
            </a:pPr>
            <a:r>
              <a:rPr lang="en-US" sz="3200" b="1" dirty="0" err="1">
                <a:solidFill>
                  <a:schemeClr val="accent1"/>
                </a:solidFill>
              </a:rPr>
              <a:t>Modelo</a:t>
            </a:r>
            <a:r>
              <a:rPr lang="en-US" sz="3200" b="1" dirty="0">
                <a:solidFill>
                  <a:schemeClr val="accent1"/>
                </a:solidFill>
              </a:rPr>
              <a:t> de </a:t>
            </a:r>
            <a:r>
              <a:rPr lang="en-US" sz="3200" b="1" dirty="0" err="1">
                <a:solidFill>
                  <a:schemeClr val="accent1"/>
                </a:solidFill>
              </a:rPr>
              <a:t>alianza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propuesto</a:t>
            </a:r>
            <a:endParaRPr dirty="0"/>
          </a:p>
        </p:txBody>
      </p:sp>
      <p:sp>
        <p:nvSpPr>
          <p:cNvPr id="586" name="Google Shape;586;p6"/>
          <p:cNvSpPr txBox="1"/>
          <p:nvPr/>
        </p:nvSpPr>
        <p:spPr>
          <a:xfrm>
            <a:off x="8017223" y="2184746"/>
            <a:ext cx="383458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s-MX" sz="1600" b="1" dirty="0">
                <a:solidFill>
                  <a:schemeClr val="accent1"/>
                </a:solidFill>
              </a:rPr>
              <a:t>Propietario:</a:t>
            </a:r>
            <a:r>
              <a:rPr lang="es-MX" sz="1600" dirty="0"/>
              <a:t> </a:t>
            </a:r>
            <a:r>
              <a:rPr lang="es-MX" sz="1600" dirty="0">
                <a:solidFill>
                  <a:schemeClr val="bg2"/>
                </a:solidFill>
              </a:rPr>
              <a:t>Aporta el espacio y realiza la adecuación</a:t>
            </a:r>
            <a:r>
              <a:rPr lang="es-MX" sz="1600" dirty="0" smtClean="0">
                <a:solidFill>
                  <a:schemeClr val="bg2"/>
                </a:solidFill>
              </a:rPr>
              <a:t>. </a:t>
            </a:r>
          </a:p>
          <a:p>
            <a:pPr lvl="0">
              <a:buSzPts val="1100"/>
            </a:pPr>
            <a:endParaRPr lang="es-MX" sz="1600" dirty="0" smtClean="0"/>
          </a:p>
          <a:p>
            <a:pPr lvl="0">
              <a:buSzPts val="1100"/>
            </a:pPr>
            <a:r>
              <a:rPr lang="es-MX" sz="1600" b="1" dirty="0" smtClean="0">
                <a:solidFill>
                  <a:schemeClr val="accent1"/>
                </a:solidFill>
              </a:rPr>
              <a:t>IWG</a:t>
            </a:r>
            <a:r>
              <a:rPr lang="es-MX" sz="1600" b="1" dirty="0">
                <a:solidFill>
                  <a:schemeClr val="accent1"/>
                </a:solidFill>
              </a:rPr>
              <a:t>:</a:t>
            </a:r>
            <a:r>
              <a:rPr lang="es-MX" sz="1600" dirty="0">
                <a:solidFill>
                  <a:schemeClr val="accent1"/>
                </a:solidFill>
              </a:rPr>
              <a:t> </a:t>
            </a:r>
            <a:r>
              <a:rPr lang="es-MX" sz="1600" dirty="0">
                <a:solidFill>
                  <a:schemeClr val="bg2"/>
                </a:solidFill>
              </a:rPr>
              <a:t>Brinda la marca, diseño, tecnología y operación.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</a:p>
          <a:p>
            <a:pPr lvl="0">
              <a:buSzPts val="1100"/>
            </a:pPr>
            <a:endParaRPr lang="en-US" sz="1600" dirty="0" smtClean="0">
              <a:solidFill>
                <a:schemeClr val="dk1"/>
              </a:solidFill>
            </a:endParaRPr>
          </a:p>
          <a:p>
            <a:pPr lvl="0">
              <a:buSzPts val="1100"/>
            </a:pPr>
            <a:r>
              <a:rPr lang="es-MX" sz="1600" b="1" dirty="0" smtClean="0">
                <a:solidFill>
                  <a:schemeClr val="accent1"/>
                </a:solidFill>
              </a:rPr>
              <a:t>Esquema</a:t>
            </a:r>
            <a:r>
              <a:rPr lang="es-MX" sz="1600" b="1" dirty="0">
                <a:solidFill>
                  <a:schemeClr val="accent1"/>
                </a:solidFill>
              </a:rPr>
              <a:t>:</a:t>
            </a:r>
            <a:r>
              <a:rPr lang="es-MX" sz="1600" dirty="0">
                <a:solidFill>
                  <a:schemeClr val="accent1"/>
                </a:solidFill>
              </a:rPr>
              <a:t> </a:t>
            </a:r>
            <a:r>
              <a:rPr lang="es-MX" sz="1600" dirty="0">
                <a:solidFill>
                  <a:schemeClr val="bg2"/>
                </a:solidFill>
              </a:rPr>
              <a:t>Reparto de utilidades, sin renta fija</a:t>
            </a:r>
            <a:r>
              <a:rPr lang="es-MX" sz="1600" dirty="0" smtClean="0">
                <a:solidFill>
                  <a:schemeClr val="bg2"/>
                </a:solidFill>
              </a:rPr>
              <a:t>. </a:t>
            </a:r>
          </a:p>
          <a:p>
            <a:pPr lvl="0">
              <a:buSzPts val="1100"/>
            </a:pPr>
            <a:endParaRPr lang="es-MX" sz="1600" b="1" dirty="0"/>
          </a:p>
          <a:p>
            <a:pPr lvl="0">
              <a:buSzPts val="1100"/>
            </a:pPr>
            <a:r>
              <a:rPr lang="es-MX" sz="1600" b="1" dirty="0" smtClean="0">
                <a:solidFill>
                  <a:schemeClr val="accent1"/>
                </a:solidFill>
              </a:rPr>
              <a:t>Resultado</a:t>
            </a:r>
            <a:r>
              <a:rPr lang="es-MX" sz="1600" b="1" dirty="0">
                <a:solidFill>
                  <a:schemeClr val="accent1"/>
                </a:solidFill>
              </a:rPr>
              <a:t>:</a:t>
            </a:r>
            <a:r>
              <a:rPr lang="es-MX" sz="1600" dirty="0">
                <a:solidFill>
                  <a:schemeClr val="accent1"/>
                </a:solidFill>
              </a:rPr>
              <a:t> </a:t>
            </a:r>
            <a:r>
              <a:rPr lang="es-MX" sz="1600" dirty="0">
                <a:solidFill>
                  <a:schemeClr val="bg2"/>
                </a:solidFill>
              </a:rPr>
              <a:t>Ingreso mensual recurrente + exposición global para el edificio.</a:t>
            </a:r>
            <a:endParaRPr sz="1800" dirty="0">
              <a:solidFill>
                <a:schemeClr val="bg2"/>
              </a:solidFill>
            </a:endParaRPr>
          </a:p>
        </p:txBody>
      </p:sp>
      <p:pic>
        <p:nvPicPr>
          <p:cNvPr id="587" name="Google Shape;587;p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240"/>
            <a:ext cx="8565262" cy="4817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7" title="ChatGPT Image 1 nov 2025, 04_03_28 p.m..png"/>
          <p:cNvPicPr preferRelativeResize="0"/>
          <p:nvPr/>
        </p:nvPicPr>
        <p:blipFill rotWithShape="1">
          <a:blip r:embed="rId3">
            <a:alphaModFix/>
          </a:blip>
          <a:srcRect t="27407" b="27402"/>
          <a:stretch/>
        </p:blipFill>
        <p:spPr>
          <a:xfrm>
            <a:off x="0" y="0"/>
            <a:ext cx="12192000" cy="62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"/>
          <p:cNvSpPr txBox="1"/>
          <p:nvPr/>
        </p:nvSpPr>
        <p:spPr>
          <a:xfrm>
            <a:off x="582268" y="477748"/>
            <a:ext cx="71508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>
              <a:lnSpc>
                <a:spcPct val="90000"/>
              </a:lnSpc>
              <a:buClr>
                <a:schemeClr val="accent1"/>
              </a:buClr>
              <a:buSzPts val="3200"/>
            </a:pPr>
            <a:r>
              <a:rPr lang="en-US" sz="3200" b="1" dirty="0" err="1">
                <a:solidFill>
                  <a:schemeClr val="accent1"/>
                </a:solidFill>
              </a:rPr>
              <a:t>Beneficios</a:t>
            </a:r>
            <a:r>
              <a:rPr lang="en-US" sz="3200" b="1" dirty="0">
                <a:solidFill>
                  <a:schemeClr val="accent1"/>
                </a:solidFill>
              </a:rPr>
              <a:t> para el </a:t>
            </a:r>
            <a:r>
              <a:rPr lang="en-US" sz="3200" b="1" dirty="0" err="1">
                <a:solidFill>
                  <a:schemeClr val="accent1"/>
                </a:solidFill>
              </a:rPr>
              <a:t>propietario</a:t>
            </a:r>
            <a:endParaRPr dirty="0"/>
          </a:p>
        </p:txBody>
      </p:sp>
      <p:sp>
        <p:nvSpPr>
          <p:cNvPr id="594" name="Google Shape;594;p7"/>
          <p:cNvSpPr txBox="1"/>
          <p:nvPr/>
        </p:nvSpPr>
        <p:spPr>
          <a:xfrm>
            <a:off x="517374" y="1136463"/>
            <a:ext cx="940500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MX" sz="1500" b="1" dirty="0">
                <a:solidFill>
                  <a:schemeClr val="bg2"/>
                </a:solidFill>
              </a:rPr>
              <a:t>Asociarse con IWG </a:t>
            </a:r>
            <a:r>
              <a:rPr lang="es-MX" sz="1500" dirty="0">
                <a:solidFill>
                  <a:schemeClr val="bg2"/>
                </a:solidFill>
              </a:rPr>
              <a:t>permite al propietario </a:t>
            </a:r>
            <a:r>
              <a:rPr lang="es-MX" sz="1500" b="1" dirty="0">
                <a:solidFill>
                  <a:schemeClr val="bg2"/>
                </a:solidFill>
              </a:rPr>
              <a:t>convertir espacios vacíos en ingresos mensuales constantes</a:t>
            </a:r>
            <a:r>
              <a:rPr lang="es-MX" sz="1500" dirty="0">
                <a:solidFill>
                  <a:schemeClr val="bg2"/>
                </a:solidFill>
              </a:rPr>
              <a:t>, al mismo tiempo que </a:t>
            </a:r>
            <a:r>
              <a:rPr lang="es-MX" sz="1500" b="1" dirty="0">
                <a:solidFill>
                  <a:schemeClr val="bg2"/>
                </a:solidFill>
              </a:rPr>
              <a:t>aumenta el valor y la visibilidad del edificio</a:t>
            </a:r>
            <a:r>
              <a:rPr lang="es-MX" sz="1500" dirty="0" smtClean="0">
                <a:solidFill>
                  <a:schemeClr val="bg2"/>
                </a:solidFill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s-MX" sz="1500" dirty="0" smtClean="0">
              <a:solidFill>
                <a:schemeClr val="bg2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s-MX" sz="1500" dirty="0">
                <a:solidFill>
                  <a:schemeClr val="bg2"/>
                </a:solidFill>
              </a:rPr>
              <a:t>Operar bajo una </a:t>
            </a:r>
            <a:r>
              <a:rPr lang="es-MX" sz="1500" b="1" dirty="0">
                <a:solidFill>
                  <a:schemeClr val="bg2"/>
                </a:solidFill>
              </a:rPr>
              <a:t>marca global y confiable</a:t>
            </a:r>
            <a:r>
              <a:rPr lang="es-MX" sz="1500" dirty="0">
                <a:solidFill>
                  <a:schemeClr val="bg2"/>
                </a:solidFill>
              </a:rPr>
              <a:t> atrae empresas estables, tráfico constante y clientes corporativos que fortalecen el ecosistema del inmueble</a:t>
            </a:r>
            <a:r>
              <a:rPr lang="es-MX" sz="1500" dirty="0" smtClean="0">
                <a:solidFill>
                  <a:schemeClr val="bg2"/>
                </a:solidFill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s-MX" sz="1500" dirty="0" smtClean="0">
              <a:solidFill>
                <a:schemeClr val="bg2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s-MX" sz="1500" dirty="0">
                <a:solidFill>
                  <a:schemeClr val="bg2"/>
                </a:solidFill>
              </a:rPr>
              <a:t>El modelo genera </a:t>
            </a:r>
            <a:r>
              <a:rPr lang="es-MX" sz="1500" b="1" dirty="0">
                <a:solidFill>
                  <a:schemeClr val="bg2"/>
                </a:solidFill>
              </a:rPr>
              <a:t>flujo de efectivo sostenible sin renta fija</a:t>
            </a:r>
            <a:r>
              <a:rPr lang="es-MX" sz="1500" dirty="0">
                <a:solidFill>
                  <a:schemeClr val="bg2"/>
                </a:solidFill>
              </a:rPr>
              <a:t>, y el propietario se beneficia directamente del desempeño del centro. Además, el edificio obtiene </a:t>
            </a:r>
            <a:r>
              <a:rPr lang="es-MX" sz="1500" b="1" dirty="0">
                <a:solidFill>
                  <a:schemeClr val="bg2"/>
                </a:solidFill>
              </a:rPr>
              <a:t>exposición internacional</a:t>
            </a:r>
            <a:r>
              <a:rPr lang="es-MX" sz="1500" dirty="0">
                <a:solidFill>
                  <a:schemeClr val="bg2"/>
                </a:solidFill>
              </a:rPr>
              <a:t> gracias a la red global de IWG.</a:t>
            </a:r>
            <a:endParaRPr sz="1500" b="1" dirty="0">
              <a:solidFill>
                <a:schemeClr val="bg2"/>
              </a:solidFill>
            </a:endParaRPr>
          </a:p>
        </p:txBody>
      </p:sp>
      <p:sp>
        <p:nvSpPr>
          <p:cNvPr id="595" name="Google Shape;595;p7"/>
          <p:cNvSpPr txBox="1"/>
          <p:nvPr/>
        </p:nvSpPr>
        <p:spPr>
          <a:xfrm>
            <a:off x="517374" y="3470403"/>
            <a:ext cx="5913906" cy="227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s-MX" sz="1600" b="1" dirty="0">
                <a:solidFill>
                  <a:schemeClr val="accent1"/>
                </a:solidFill>
              </a:rPr>
              <a:t>Beneficios clave:</a:t>
            </a:r>
            <a:endParaRPr lang="es-MX" sz="1600" dirty="0">
              <a:solidFill>
                <a:schemeClr val="accent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endParaRPr lang="es-MX" sz="1200" b="1" dirty="0" smtClean="0">
              <a:solidFill>
                <a:schemeClr val="bg2"/>
              </a:solidFill>
            </a:endParaRPr>
          </a:p>
          <a:p>
            <a:pPr marL="171450" lvl="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MX" sz="1200" b="1" dirty="0" smtClean="0">
                <a:solidFill>
                  <a:schemeClr val="bg2"/>
                </a:solidFill>
              </a:rPr>
              <a:t>Ingresos </a:t>
            </a:r>
            <a:r>
              <a:rPr lang="es-MX" sz="1200" b="1" dirty="0">
                <a:solidFill>
                  <a:schemeClr val="bg2"/>
                </a:solidFill>
              </a:rPr>
              <a:t>recurrentes sin riesgo de vacancia.</a:t>
            </a:r>
            <a:r>
              <a:rPr lang="en-US" sz="1200" dirty="0">
                <a:solidFill>
                  <a:schemeClr val="bg2"/>
                </a:solidFill>
              </a:rPr>
              <a:t/>
            </a:r>
            <a:br>
              <a:rPr lang="en-US" sz="1200" dirty="0">
                <a:solidFill>
                  <a:schemeClr val="bg2"/>
                </a:solidFill>
              </a:rPr>
            </a:br>
            <a:endParaRPr sz="1200" dirty="0">
              <a:solidFill>
                <a:schemeClr val="bg2"/>
              </a:solidFill>
            </a:endParaRPr>
          </a:p>
          <a:p>
            <a:pPr marL="171450" lvl="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2"/>
                </a:solidFill>
              </a:rPr>
              <a:t>Mayor </a:t>
            </a:r>
            <a:r>
              <a:rPr lang="en-US" sz="1200" b="1" dirty="0" err="1">
                <a:solidFill>
                  <a:schemeClr val="bg2"/>
                </a:solidFill>
              </a:rPr>
              <a:t>prestigio</a:t>
            </a:r>
            <a:r>
              <a:rPr lang="en-US" sz="1200" b="1" dirty="0">
                <a:solidFill>
                  <a:schemeClr val="bg2"/>
                </a:solidFill>
              </a:rPr>
              <a:t> e </a:t>
            </a:r>
            <a:r>
              <a:rPr lang="en-US" sz="1200" b="1" dirty="0" err="1">
                <a:solidFill>
                  <a:schemeClr val="bg2"/>
                </a:solidFill>
              </a:rPr>
              <a:t>imagen</a:t>
            </a:r>
            <a:r>
              <a:rPr lang="en-US" sz="1200" b="1" dirty="0">
                <a:solidFill>
                  <a:schemeClr val="bg2"/>
                </a:solidFill>
              </a:rPr>
              <a:t> de </a:t>
            </a:r>
            <a:r>
              <a:rPr lang="en-US" sz="1200" b="1" dirty="0" err="1">
                <a:solidFill>
                  <a:schemeClr val="bg2"/>
                </a:solidFill>
              </a:rPr>
              <a:t>marca</a:t>
            </a:r>
            <a:r>
              <a:rPr lang="en-US" sz="1200" b="1" dirty="0">
                <a:solidFill>
                  <a:schemeClr val="bg2"/>
                </a:solidFill>
              </a:rPr>
              <a:t>.</a:t>
            </a:r>
            <a:r>
              <a:rPr lang="en-US" sz="1200" dirty="0">
                <a:solidFill>
                  <a:schemeClr val="bg2"/>
                </a:solidFill>
              </a:rPr>
              <a:t/>
            </a:r>
            <a:br>
              <a:rPr lang="en-US" sz="1200" dirty="0">
                <a:solidFill>
                  <a:schemeClr val="bg2"/>
                </a:solidFill>
              </a:rPr>
            </a:br>
            <a:endParaRPr sz="1200" dirty="0">
              <a:solidFill>
                <a:schemeClr val="bg2"/>
              </a:solidFill>
            </a:endParaRPr>
          </a:p>
          <a:p>
            <a:pPr marL="171450" lvl="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2"/>
                </a:solidFill>
              </a:rPr>
              <a:t>Aprovechamiento total del </a:t>
            </a:r>
            <a:r>
              <a:rPr lang="en-US" sz="1200" b="1" dirty="0" err="1">
                <a:solidFill>
                  <a:schemeClr val="bg2"/>
                </a:solidFill>
              </a:rPr>
              <a:t>espacio</a:t>
            </a:r>
            <a:r>
              <a:rPr lang="en-US" sz="1200" b="1" dirty="0">
                <a:solidFill>
                  <a:schemeClr val="bg2"/>
                </a:solidFill>
              </a:rPr>
              <a:t>.</a:t>
            </a:r>
            <a:r>
              <a:rPr lang="en-US" sz="1200" dirty="0">
                <a:solidFill>
                  <a:schemeClr val="bg2"/>
                </a:solidFill>
              </a:rPr>
              <a:t/>
            </a:r>
            <a:br>
              <a:rPr lang="en-US" sz="1200" dirty="0">
                <a:solidFill>
                  <a:schemeClr val="bg2"/>
                </a:solidFill>
              </a:rPr>
            </a:br>
            <a:endParaRPr sz="1200" dirty="0">
              <a:solidFill>
                <a:schemeClr val="bg2"/>
              </a:solidFill>
            </a:endParaRPr>
          </a:p>
          <a:p>
            <a:pPr marL="171450" lvl="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MX" sz="1200" b="1" dirty="0">
                <a:solidFill>
                  <a:schemeClr val="bg2"/>
                </a:solidFill>
              </a:rPr>
              <a:t>Incremento del valor del inmueble.</a:t>
            </a:r>
            <a:r>
              <a:rPr lang="en-US" sz="1200" dirty="0">
                <a:solidFill>
                  <a:schemeClr val="bg2"/>
                </a:solidFill>
              </a:rPr>
              <a:t/>
            </a:r>
            <a:br>
              <a:rPr lang="en-US" sz="1200" dirty="0">
                <a:solidFill>
                  <a:schemeClr val="bg2"/>
                </a:solidFill>
              </a:rPr>
            </a:br>
            <a:endParaRPr sz="1200" dirty="0">
              <a:solidFill>
                <a:schemeClr val="bg2"/>
              </a:solidFill>
            </a:endParaRPr>
          </a:p>
          <a:p>
            <a:pPr marL="171450" lvl="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MX" sz="1200" b="1" dirty="0">
                <a:solidFill>
                  <a:schemeClr val="bg2"/>
                </a:solidFill>
              </a:rPr>
              <a:t>Sin carga operativa: IWG gestiona todo el centro.</a:t>
            </a:r>
            <a:endParaRPr sz="11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9f5a8a2d3c_0_20"/>
          <p:cNvSpPr txBox="1">
            <a:spLocks noGrp="1"/>
          </p:cNvSpPr>
          <p:nvPr>
            <p:ph type="title"/>
          </p:nvPr>
        </p:nvSpPr>
        <p:spPr>
          <a:xfrm>
            <a:off x="282875" y="493098"/>
            <a:ext cx="5388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accent1"/>
              </a:buClr>
              <a:buSzPts val="3200"/>
            </a:pP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Próximos</a:t>
            </a:r>
            <a:r>
              <a:rPr lang="en-US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pasos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39f5a8a2d3c_0_20"/>
          <p:cNvSpPr txBox="1">
            <a:spLocks noGrp="1"/>
          </p:cNvSpPr>
          <p:nvPr>
            <p:ph type="body" idx="1"/>
          </p:nvPr>
        </p:nvSpPr>
        <p:spPr>
          <a:xfrm>
            <a:off x="282875" y="1178375"/>
            <a:ext cx="5519100" cy="29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5000"/>
              </a:lnSpc>
              <a:spcBef>
                <a:spcPts val="1344"/>
              </a:spcBef>
              <a:buSzPct val="82222"/>
            </a:pPr>
            <a:r>
              <a:rPr lang="en-US" sz="15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5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15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MX" sz="1500" b="1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Visita </a:t>
            </a:r>
            <a:r>
              <a:rPr lang="es-MX" sz="15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técnica: </a:t>
            </a:r>
            <a:r>
              <a:rPr lang="es-MX" sz="15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revisar los pisos disponibles y las adecuaciones necesarias</a:t>
            </a:r>
            <a:r>
              <a:rPr lang="es-MX" sz="15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>
              <a:lnSpc>
                <a:spcPct val="115000"/>
              </a:lnSpc>
              <a:spcBef>
                <a:spcPts val="1344"/>
              </a:spcBef>
              <a:buSzPct val="82222"/>
            </a:pPr>
            <a:r>
              <a:rPr lang="es-MX" sz="15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MX" sz="15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Propuesta comercial: </a:t>
            </a:r>
            <a:r>
              <a:rPr lang="es-MX" sz="15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definir números, proyección y términos de la alianza</a:t>
            </a:r>
            <a:r>
              <a:rPr lang="es-MX" sz="15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>
              <a:lnSpc>
                <a:spcPct val="115000"/>
              </a:lnSpc>
              <a:spcBef>
                <a:spcPts val="1344"/>
              </a:spcBef>
              <a:buSzPct val="82222"/>
            </a:pPr>
            <a:r>
              <a:rPr lang="es-MX" sz="15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MX" sz="15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Borrador de acuerdo y calendario: </a:t>
            </a:r>
            <a:r>
              <a:rPr lang="es-MX" sz="15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elegir la marca (</a:t>
            </a:r>
            <a:r>
              <a:rPr lang="es-MX" sz="1500" dirty="0" err="1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Regus</a:t>
            </a:r>
            <a:r>
              <a:rPr lang="es-MX" sz="15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s-MX" sz="1500" dirty="0" err="1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Spaces</a:t>
            </a:r>
            <a:r>
              <a:rPr lang="es-MX" sz="15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), inversión y fecha de apertura.</a:t>
            </a:r>
            <a:endParaRPr sz="1500" dirty="0" smtClean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344"/>
              </a:spcBef>
              <a:spcAft>
                <a:spcPts val="0"/>
              </a:spcAft>
              <a:buSzPct val="53333"/>
              <a:buFont typeface="Arial"/>
              <a:buNone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g39f5a8a2d3c_0_20" title="ChatGPT Image 1 nov 2025, 04_16_05 p.m..png"/>
          <p:cNvPicPr preferRelativeResize="0"/>
          <p:nvPr/>
        </p:nvPicPr>
        <p:blipFill rotWithShape="1">
          <a:blip r:embed="rId3">
            <a:alphaModFix/>
          </a:blip>
          <a:srcRect l="17700" r="17700"/>
          <a:stretch/>
        </p:blipFill>
        <p:spPr>
          <a:xfrm>
            <a:off x="6096000" y="1"/>
            <a:ext cx="6096000" cy="626364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39f5a8a2d3c_0_20"/>
          <p:cNvSpPr txBox="1">
            <a:spLocks noGrp="1"/>
          </p:cNvSpPr>
          <p:nvPr>
            <p:ph type="body" idx="1"/>
          </p:nvPr>
        </p:nvSpPr>
        <p:spPr>
          <a:xfrm>
            <a:off x="323675" y="4368850"/>
            <a:ext cx="55191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95000"/>
              </a:lnSpc>
              <a:spcBef>
                <a:spcPts val="1344"/>
              </a:spcBef>
              <a:buSzPts val="800"/>
            </a:pPr>
            <a:r>
              <a:rPr lang="es-MX" sz="1400" b="1" dirty="0"/>
              <a:t>Objetivo en 6–9 </a:t>
            </a:r>
            <a:r>
              <a:rPr lang="es-MX" sz="1400" b="1" dirty="0" smtClean="0"/>
              <a:t>meses:</a:t>
            </a:r>
            <a:r>
              <a:rPr lang="es-MX" sz="1400" dirty="0" smtClean="0"/>
              <a:t> </a:t>
            </a:r>
          </a:p>
          <a:p>
            <a:pPr marL="0" lvl="0" indent="0">
              <a:lnSpc>
                <a:spcPct val="95000"/>
              </a:lnSpc>
              <a:spcBef>
                <a:spcPts val="1344"/>
              </a:spcBef>
              <a:buSzPts val="800"/>
            </a:pPr>
            <a:r>
              <a:rPr lang="es-MX" sz="1400" b="1" dirty="0" smtClean="0"/>
              <a:t>Inaugurar </a:t>
            </a:r>
            <a:r>
              <a:rPr lang="es-MX" sz="1400" b="1" dirty="0"/>
              <a:t>el primer centro insignia de IWG en León</a:t>
            </a:r>
            <a:r>
              <a:rPr lang="es-MX" sz="1400" dirty="0"/>
              <a:t>, totalmente operativo y posicionado como </a:t>
            </a:r>
            <a:r>
              <a:rPr lang="es-MX" sz="1400" b="1" dirty="0"/>
              <a:t>referencia regional de espacios flexibles en el Bajío</a:t>
            </a:r>
            <a:r>
              <a:rPr lang="es-MX" sz="1400" dirty="0"/>
              <a:t>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g39f5a8a2d3c_0_35" title="ChatGPT Image 1 nov 2025, 06_09_23 p.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100"/>
            <a:ext cx="12192000" cy="62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39f5a8a2d3c_0_35"/>
          <p:cNvSpPr txBox="1">
            <a:spLocks noGrp="1"/>
          </p:cNvSpPr>
          <p:nvPr>
            <p:ph type="title"/>
          </p:nvPr>
        </p:nvSpPr>
        <p:spPr>
          <a:xfrm>
            <a:off x="408000" y="506873"/>
            <a:ext cx="5388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accent1"/>
              </a:buClr>
              <a:buSzPct val="100000"/>
            </a:pP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Alianza</a:t>
            </a:r>
            <a:r>
              <a:rPr lang="en-US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estratégica</a:t>
            </a:r>
            <a:r>
              <a:rPr lang="en-US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IWG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g39f5a8a2d3c_0_35"/>
          <p:cNvSpPr txBox="1"/>
          <p:nvPr/>
        </p:nvSpPr>
        <p:spPr>
          <a:xfrm>
            <a:off x="408000" y="1107775"/>
            <a:ext cx="5238900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-MX" sz="1533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Torre Punta Mayor es una oportunidad real para traer a León la experiencia de IWG en espacios de trabajo flexibles</a:t>
            </a:r>
            <a:r>
              <a:rPr lang="es-MX" sz="1533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/>
            <a:r>
              <a:rPr lang="es-MX" sz="1533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 encantaría acompañar todo el proceso —desde la parte técnica hasta la negociación comercial— y </a:t>
            </a:r>
            <a:r>
              <a:rPr lang="es-MX" sz="1533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hacer de este proyecto un caso de éxito para ambas partes.</a:t>
            </a:r>
            <a:endParaRPr sz="1633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g39f5a8a2d3c_0_35"/>
          <p:cNvSpPr txBox="1"/>
          <p:nvPr/>
        </p:nvSpPr>
        <p:spPr>
          <a:xfrm>
            <a:off x="8666625" y="4133375"/>
            <a:ext cx="3463800" cy="169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33" b="1" dirty="0" err="1" smtClean="0">
                <a:solidFill>
                  <a:srgbClr val="0093B2"/>
                </a:solidFill>
                <a:latin typeface="Calibri"/>
                <a:ea typeface="Calibri"/>
                <a:cs typeface="Calibri"/>
                <a:sym typeface="Calibri"/>
              </a:rPr>
              <a:t>Bassam</a:t>
            </a:r>
            <a:r>
              <a:rPr lang="en-US" sz="1633" b="1" dirty="0" smtClean="0">
                <a:solidFill>
                  <a:srgbClr val="0093B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33" b="1" dirty="0" err="1">
                <a:solidFill>
                  <a:srgbClr val="0093B2"/>
                </a:solidFill>
                <a:latin typeface="Calibri"/>
                <a:ea typeface="Calibri"/>
                <a:cs typeface="Calibri"/>
                <a:sym typeface="Calibri"/>
              </a:rPr>
              <a:t>Asmar</a:t>
            </a:r>
            <a:endParaRPr sz="1633" b="1" dirty="0">
              <a:solidFill>
                <a:srgbClr val="0093B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33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Partner Sales </a:t>
            </a:r>
            <a:r>
              <a:rPr lang="en-US" sz="1633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Manager  </a:t>
            </a:r>
            <a:endParaRPr sz="1633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33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IWG Mexico | León, </a:t>
            </a:r>
            <a:r>
              <a:rPr lang="en-US" sz="1633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Gto</a:t>
            </a:r>
            <a:r>
              <a:rPr lang="en-US" sz="1633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633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33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📞 +52 (477) </a:t>
            </a:r>
            <a:r>
              <a:rPr lang="en-US" sz="1633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520 4720</a:t>
            </a:r>
            <a:endParaRPr sz="1633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33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✉ </a:t>
            </a:r>
            <a:r>
              <a:rPr lang="es-MX" sz="1633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asmarsam7@gmail.com</a:t>
            </a:r>
            <a:endParaRPr sz="1633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g39f5a8a2d3c_0_35"/>
          <p:cNvSpPr txBox="1"/>
          <p:nvPr/>
        </p:nvSpPr>
        <p:spPr>
          <a:xfrm>
            <a:off x="408000" y="2693620"/>
            <a:ext cx="4350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Gracias </a:t>
            </a:r>
            <a:r>
              <a:rPr lang="en-US" sz="1733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733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33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733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33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tiempo</a:t>
            </a:r>
            <a:r>
              <a:rPr lang="en-US" sz="1733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33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consideración</a:t>
            </a:r>
            <a:r>
              <a:rPr lang="en-US" sz="1733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33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IWG Template">
  <a:themeElements>
    <a:clrScheme name="IWG Colours">
      <a:dk1>
        <a:srgbClr val="000000"/>
      </a:dk1>
      <a:lt1>
        <a:srgbClr val="FFFFFF"/>
      </a:lt1>
      <a:dk2>
        <a:srgbClr val="595959"/>
      </a:dk2>
      <a:lt2>
        <a:srgbClr val="F2F2F2"/>
      </a:lt2>
      <a:accent1>
        <a:srgbClr val="0093B2"/>
      </a:accent1>
      <a:accent2>
        <a:srgbClr val="5D7975"/>
      </a:accent2>
      <a:accent3>
        <a:srgbClr val="939598"/>
      </a:accent3>
      <a:accent4>
        <a:srgbClr val="C7C8CA"/>
      </a:accent4>
      <a:accent5>
        <a:srgbClr val="E00133"/>
      </a:accent5>
      <a:accent6>
        <a:srgbClr val="5D7975"/>
      </a:accent6>
      <a:hlink>
        <a:srgbClr val="0093B2"/>
      </a:hlink>
      <a:folHlink>
        <a:srgbClr val="0093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513</Words>
  <Application>Microsoft Office PowerPoint</Application>
  <PresentationFormat>Panorámica</PresentationFormat>
  <Paragraphs>48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Noto Sans Symbols</vt:lpstr>
      <vt:lpstr>Wingdings</vt:lpstr>
      <vt:lpstr>2_IWG Template</vt:lpstr>
      <vt:lpstr>Introducción </vt:lpstr>
      <vt:lpstr>Quienes somos</vt:lpstr>
      <vt:lpstr>Oportunidad de mercado</vt:lpstr>
      <vt:lpstr>Presentación de PowerPoint</vt:lpstr>
      <vt:lpstr>Presentación de PowerPoint</vt:lpstr>
      <vt:lpstr>Presentación de PowerPoint</vt:lpstr>
      <vt:lpstr>Próximos pasos</vt:lpstr>
      <vt:lpstr>Alianza estratégica IWG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 Byford</dc:creator>
  <cp:lastModifiedBy>Sam</cp:lastModifiedBy>
  <cp:revision>19</cp:revision>
  <dcterms:created xsi:type="dcterms:W3CDTF">2021-09-17T15:40:56Z</dcterms:created>
  <dcterms:modified xsi:type="dcterms:W3CDTF">2025-12-21T23:40:19Z</dcterms:modified>
</cp:coreProperties>
</file>